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8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4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5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4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2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4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2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463D7-49D9-B643-AEF0-4D60E8FEA1B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8BFB-4B04-2146-A274-B233CBEEE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ritish_Empire#cite_note-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4980"/>
            <a:ext cx="7772400" cy="1470025"/>
          </a:xfrm>
        </p:spPr>
        <p:txBody>
          <a:bodyPr/>
          <a:lstStyle/>
          <a:p>
            <a:r>
              <a:rPr lang="en-US" dirty="0" smtClean="0"/>
              <a:t>The British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845" y="3030361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British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38"/>
            <a:ext cx="8229600" cy="4877226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The </a:t>
            </a:r>
            <a:r>
              <a:rPr lang="en-US" sz="1400" b="1" dirty="0">
                <a:solidFill>
                  <a:srgbClr val="000000"/>
                </a:solidFill>
              </a:rPr>
              <a:t>British Empire</a:t>
            </a:r>
            <a:r>
              <a:rPr lang="en-US" sz="1400" dirty="0">
                <a:solidFill>
                  <a:srgbClr val="000000"/>
                </a:solidFill>
              </a:rPr>
              <a:t> was made up of </a:t>
            </a:r>
            <a:r>
              <a:rPr lang="en-US" sz="1400" dirty="0" smtClean="0">
                <a:solidFill>
                  <a:srgbClr val="000000"/>
                </a:solidFill>
              </a:rPr>
              <a:t>the</a:t>
            </a:r>
            <a:r>
              <a:rPr lang="en-US" sz="1400" dirty="0">
                <a:solidFill>
                  <a:srgbClr val="000000"/>
                </a:solidFill>
              </a:rPr>
              <a:t> </a:t>
            </a:r>
            <a:r>
              <a:rPr lang="en-US" sz="1400" dirty="0" smtClean="0">
                <a:solidFill>
                  <a:srgbClr val="000000"/>
                </a:solidFill>
              </a:rPr>
              <a:t>colonies,</a:t>
            </a:r>
            <a:r>
              <a:rPr lang="en-US" sz="1400" dirty="0">
                <a:solidFill>
                  <a:srgbClr val="000000"/>
                </a:solidFill>
              </a:rPr>
              <a:t> protectorates, mandates and other territories ruled or administered by the United Kingdom. </a:t>
            </a:r>
            <a:endParaRPr lang="en-US" sz="1400" dirty="0" smtClean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The independence of the Thirteen Colonies in North America in 1783 after the American War of Independence caused Britain to lose some of its oldest and most populous colonies. </a:t>
            </a:r>
            <a:endParaRPr lang="en-US" sz="1400" dirty="0" smtClean="0">
              <a:solidFill>
                <a:srgbClr val="000000"/>
              </a:solidFill>
            </a:endParaRP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British attention soon turned towards Asia, Africa, and the Pacific. 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By 1922 the British Empire had power over about </a:t>
            </a:r>
            <a:r>
              <a:rPr lang="en-US" sz="1400" b="1" u="sng" dirty="0">
                <a:solidFill>
                  <a:srgbClr val="000000"/>
                </a:solidFill>
              </a:rPr>
              <a:t>458 million people</a:t>
            </a:r>
            <a:r>
              <a:rPr lang="en-US" sz="1400" dirty="0">
                <a:solidFill>
                  <a:srgbClr val="000000"/>
                </a:solidFill>
              </a:rPr>
              <a:t>, one-fifth of the world's population at the time.</a:t>
            </a:r>
            <a:r>
              <a:rPr lang="en-US" sz="1400" baseline="30000" dirty="0" smtClean="0">
                <a:solidFill>
                  <a:srgbClr val="000000"/>
                </a:solidFill>
                <a:hlinkClick r:id="rId2"/>
              </a:rPr>
              <a:t>[</a:t>
            </a:r>
            <a:endParaRPr lang="en-US" sz="1400" baseline="30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The empire covered more than </a:t>
            </a:r>
            <a:r>
              <a:rPr lang="en-US" sz="1400" b="1" u="sng" dirty="0">
                <a:solidFill>
                  <a:srgbClr val="000000"/>
                </a:solidFill>
              </a:rPr>
              <a:t>33,700,000 km</a:t>
            </a:r>
            <a:r>
              <a:rPr lang="en-US" sz="1400" dirty="0">
                <a:solidFill>
                  <a:srgbClr val="000000"/>
                </a:solidFill>
              </a:rPr>
              <a:t>, almost a quarter of the Earth's total land area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Although the people living in the British colonies were British citizens, they were often times viewed by the English as inferior, second-class citizens (lots of discrimination). </a:t>
            </a:r>
            <a:endParaRPr lang="en-US" sz="1400" dirty="0" smtClean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In the Second World War, Britain's colonies in South-East Asia were occupied by Japan. Despite the eventual victory of Britain and its allies, this </a:t>
            </a:r>
            <a:r>
              <a:rPr lang="en-US" sz="1400" b="1" u="sng" dirty="0">
                <a:solidFill>
                  <a:srgbClr val="000000"/>
                </a:solidFill>
              </a:rPr>
              <a:t>damaged British prestige</a:t>
            </a:r>
            <a:r>
              <a:rPr lang="en-US" sz="1400" dirty="0">
                <a:solidFill>
                  <a:srgbClr val="000000"/>
                </a:solidFill>
              </a:rPr>
              <a:t> and accelerated the decline of the empire. </a:t>
            </a:r>
            <a:endParaRPr lang="en-US" sz="1400" dirty="0" smtClean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British India, Britain's most valuable and populous possession, achieved independence two years after the end of the war.</a:t>
            </a:r>
          </a:p>
          <a:p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Countries </a:t>
            </a:r>
            <a:br>
              <a:rPr lang="en-US" dirty="0" smtClean="0"/>
            </a:br>
            <a:r>
              <a:rPr lang="en-US" sz="2200" dirty="0" smtClean="0"/>
              <a:t>*Part of the British Empire at some point in history</a:t>
            </a:r>
            <a:endParaRPr lang="en-US" sz="2200" dirty="0"/>
          </a:p>
        </p:txBody>
      </p:sp>
      <p:pic>
        <p:nvPicPr>
          <p:cNvPr id="4" name="Content Placeholder 3" descr="p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2" b="76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4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British Empire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Time of “Mr. Know All”</a:t>
            </a:r>
            <a:endParaRPr lang="en-US" dirty="0"/>
          </a:p>
        </p:txBody>
      </p:sp>
      <p:pic>
        <p:nvPicPr>
          <p:cNvPr id="6" name="Content Placeholder 5" descr="u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1" r="31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61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93244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Afghanistan</a:t>
            </a:r>
          </a:p>
          <a:p>
            <a:r>
              <a:rPr lang="en-US" sz="1600" dirty="0" smtClean="0"/>
              <a:t>Antigua and Barbuda</a:t>
            </a:r>
          </a:p>
          <a:p>
            <a:r>
              <a:rPr lang="en-US" sz="1600" dirty="0" smtClean="0"/>
              <a:t>Australia</a:t>
            </a:r>
          </a:p>
          <a:p>
            <a:r>
              <a:rPr lang="hu-HU" sz="1600" dirty="0" smtClean="0"/>
              <a:t>Bahamas</a:t>
            </a:r>
          </a:p>
          <a:p>
            <a:r>
              <a:rPr lang="de-DE" sz="1600" dirty="0" smtClean="0"/>
              <a:t>Bahrain</a:t>
            </a:r>
          </a:p>
          <a:p>
            <a:r>
              <a:rPr lang="es-ES_tradnl" sz="1600" dirty="0" smtClean="0"/>
              <a:t>Barbados</a:t>
            </a:r>
          </a:p>
          <a:p>
            <a:r>
              <a:rPr lang="en-US" sz="1600" dirty="0" smtClean="0"/>
              <a:t>Belize</a:t>
            </a:r>
          </a:p>
          <a:p>
            <a:r>
              <a:rPr lang="pl-PL" sz="1600" dirty="0" smtClean="0"/>
              <a:t>Botswana</a:t>
            </a:r>
          </a:p>
          <a:p>
            <a:r>
              <a:rPr lang="ro-RO" sz="1600" dirty="0" smtClean="0"/>
              <a:t>Brunei</a:t>
            </a:r>
          </a:p>
          <a:p>
            <a:r>
              <a:rPr lang="en-US" sz="1600" dirty="0" smtClean="0"/>
              <a:t> Canada</a:t>
            </a:r>
          </a:p>
          <a:p>
            <a:r>
              <a:rPr lang="en-US" sz="1600" dirty="0" smtClean="0"/>
              <a:t>Cyprus</a:t>
            </a:r>
          </a:p>
          <a:p>
            <a:r>
              <a:rPr lang="en-US" sz="1600" dirty="0" smtClean="0"/>
              <a:t>Dominica</a:t>
            </a:r>
          </a:p>
          <a:p>
            <a:r>
              <a:rPr lang="hu-HU" sz="1600" dirty="0" smtClean="0"/>
              <a:t>Egypt</a:t>
            </a:r>
          </a:p>
          <a:p>
            <a:r>
              <a:rPr lang="hr-HR" sz="1600" dirty="0" smtClean="0"/>
              <a:t>Fiji</a:t>
            </a:r>
          </a:p>
          <a:p>
            <a:r>
              <a:rPr lang="en-US" sz="1600" dirty="0" smtClean="0"/>
              <a:t>The Gambia</a:t>
            </a:r>
          </a:p>
          <a:p>
            <a:r>
              <a:rPr lang="ro-RO" sz="1600" dirty="0" smtClean="0"/>
              <a:t>Ghana</a:t>
            </a:r>
          </a:p>
          <a:p>
            <a:r>
              <a:rPr lang="en-US" sz="1600" dirty="0" smtClean="0"/>
              <a:t>Grenada</a:t>
            </a:r>
          </a:p>
          <a:p>
            <a:r>
              <a:rPr lang="tr-TR" sz="1600" dirty="0" smtClean="0"/>
              <a:t>Guyana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62867" y="1600200"/>
            <a:ext cx="184291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 smtClean="0"/>
              <a:t>India</a:t>
            </a:r>
          </a:p>
          <a:p>
            <a:r>
              <a:rPr lang="en-US" sz="1600" dirty="0" smtClean="0"/>
              <a:t>Iraq</a:t>
            </a:r>
          </a:p>
          <a:p>
            <a:r>
              <a:rPr lang="en-US" sz="1600" dirty="0" smtClean="0"/>
              <a:t>Ireland</a:t>
            </a:r>
          </a:p>
          <a:p>
            <a:r>
              <a:rPr lang="en-US" sz="1600" dirty="0" smtClean="0"/>
              <a:t>Jamaica</a:t>
            </a:r>
          </a:p>
          <a:p>
            <a:r>
              <a:rPr lang="en-US" sz="1600" dirty="0" smtClean="0"/>
              <a:t>Jordan</a:t>
            </a:r>
          </a:p>
          <a:p>
            <a:r>
              <a:rPr lang="hu-HU" sz="1600" dirty="0" smtClean="0"/>
              <a:t>Kenya</a:t>
            </a:r>
          </a:p>
          <a:p>
            <a:r>
              <a:rPr lang="en-US" sz="1600" dirty="0" smtClean="0"/>
              <a:t>Kiribati</a:t>
            </a:r>
          </a:p>
          <a:p>
            <a:r>
              <a:rPr lang="pl-PL" sz="1600" dirty="0" err="1" smtClean="0"/>
              <a:t>Kuwait</a:t>
            </a:r>
            <a:endParaRPr lang="pl-PL" sz="1600" dirty="0" smtClean="0"/>
          </a:p>
          <a:p>
            <a:r>
              <a:rPr lang="en-US" sz="1600" dirty="0" smtClean="0"/>
              <a:t>Lesotho</a:t>
            </a:r>
          </a:p>
          <a:p>
            <a:r>
              <a:rPr lang="pl-PL" sz="1600" dirty="0" smtClean="0"/>
              <a:t>Malawi</a:t>
            </a:r>
          </a:p>
          <a:p>
            <a:r>
              <a:rPr lang="en-US" sz="1600" dirty="0" smtClean="0"/>
              <a:t>Malaysia</a:t>
            </a:r>
          </a:p>
          <a:p>
            <a:r>
              <a:rPr lang="is-IS" sz="1600" dirty="0" smtClean="0"/>
              <a:t>Maldives</a:t>
            </a:r>
          </a:p>
          <a:p>
            <a:r>
              <a:rPr lang="es-ES_tradnl" sz="1600" dirty="0" smtClean="0"/>
              <a:t>Malta</a:t>
            </a:r>
          </a:p>
          <a:p>
            <a:r>
              <a:rPr lang="en-US" sz="1600" dirty="0" smtClean="0"/>
              <a:t>Mauritius</a:t>
            </a:r>
          </a:p>
          <a:p>
            <a:r>
              <a:rPr lang="da-DK" sz="1600" dirty="0" smtClean="0"/>
              <a:t>Myanmar</a:t>
            </a:r>
          </a:p>
          <a:p>
            <a:r>
              <a:rPr lang="tr-TR" sz="1600" dirty="0" smtClean="0"/>
              <a:t>Nauru</a:t>
            </a:r>
          </a:p>
          <a:p>
            <a:r>
              <a:rPr lang="pl-PL" sz="1600" dirty="0" smtClean="0"/>
              <a:t>New </a:t>
            </a:r>
            <a:r>
              <a:rPr lang="pl-PL" sz="1600" dirty="0" err="1" smtClean="0"/>
              <a:t>Zealand</a:t>
            </a:r>
            <a:endParaRPr lang="pl-PL" sz="1600" dirty="0" smtClean="0"/>
          </a:p>
          <a:p>
            <a:r>
              <a:rPr lang="en-US" sz="1600" dirty="0" smtClean="0"/>
              <a:t>Nigeria</a:t>
            </a:r>
          </a:p>
          <a:p>
            <a:r>
              <a:rPr lang="en-US" sz="1600" dirty="0" smtClean="0"/>
              <a:t>Pakistan</a:t>
            </a:r>
          </a:p>
          <a:p>
            <a:endParaRPr lang="pl-PL" sz="1600" dirty="0" smtClean="0"/>
          </a:p>
          <a:p>
            <a:endParaRPr lang="tr-TR" sz="1600" dirty="0" smtClean="0"/>
          </a:p>
          <a:p>
            <a:endParaRPr lang="en-US" sz="1600" dirty="0" smtClean="0"/>
          </a:p>
          <a:p>
            <a:endParaRPr lang="es-ES_tradnl" sz="1600" dirty="0" smtClean="0"/>
          </a:p>
          <a:p>
            <a:endParaRPr lang="is-IS" sz="1600" dirty="0" smtClean="0"/>
          </a:p>
          <a:p>
            <a:endParaRPr lang="en-US" sz="1600" dirty="0" smtClean="0"/>
          </a:p>
          <a:p>
            <a:endParaRPr lang="pl-PL" sz="1600" dirty="0" smtClean="0"/>
          </a:p>
          <a:p>
            <a:endParaRPr lang="en-US" sz="1600" dirty="0" smtClean="0"/>
          </a:p>
          <a:p>
            <a:endParaRPr lang="pl-PL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6025445" y="1600200"/>
            <a:ext cx="2088444" cy="614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500" dirty="0" smtClean="0"/>
              <a:t>Qatar</a:t>
            </a:r>
          </a:p>
          <a:p>
            <a:pPr marL="285750" indent="-285750">
              <a:buFont typeface="Arial"/>
              <a:buChar char="•"/>
            </a:pPr>
            <a:r>
              <a:rPr lang="da-DK" sz="1500" dirty="0" smtClean="0"/>
              <a:t>Saint Lucia</a:t>
            </a:r>
          </a:p>
          <a:p>
            <a:pPr marL="285750" indent="-285750">
              <a:buFont typeface="Arial"/>
              <a:buChar char="•"/>
            </a:pPr>
            <a:r>
              <a:rPr lang="pl-PL" sz="1500" dirty="0" err="1" smtClean="0"/>
              <a:t>Seychelles</a:t>
            </a:r>
            <a:endParaRPr lang="pl-PL" sz="1500" dirty="0" smtClean="0"/>
          </a:p>
          <a:p>
            <a:pPr marL="285750" indent="-285750">
              <a:buFont typeface="Arial"/>
              <a:buChar char="•"/>
            </a:pPr>
            <a:r>
              <a:rPr lang="es-ES_tradnl" sz="1500" dirty="0" smtClean="0"/>
              <a:t>Sierra Leone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/>
              <a:t>Solomon Islands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/>
              <a:t>South Africa</a:t>
            </a:r>
          </a:p>
          <a:p>
            <a:pPr marL="285750" indent="-285750">
              <a:buFont typeface="Arial"/>
              <a:buChar char="•"/>
            </a:pPr>
            <a:r>
              <a:rPr lang="hr-HR" sz="1500" dirty="0" smtClean="0"/>
              <a:t>Sri Lanka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/>
              <a:t>Sudan</a:t>
            </a:r>
          </a:p>
          <a:p>
            <a:pPr marL="285750" indent="-285750">
              <a:buFont typeface="Arial"/>
              <a:buChar char="•"/>
            </a:pPr>
            <a:r>
              <a:rPr lang="nl-NL" sz="1500" dirty="0" smtClean="0"/>
              <a:t>Swaziland</a:t>
            </a:r>
          </a:p>
          <a:p>
            <a:pPr marL="285750" indent="-285750">
              <a:buFont typeface="Arial"/>
              <a:buChar char="•"/>
            </a:pPr>
            <a:r>
              <a:rPr lang="it-IT" sz="1500" dirty="0" smtClean="0"/>
              <a:t>Tanzania</a:t>
            </a:r>
          </a:p>
          <a:p>
            <a:pPr marL="285750" indent="-285750">
              <a:buFont typeface="Arial"/>
              <a:buChar char="•"/>
            </a:pPr>
            <a:r>
              <a:rPr lang="es-ES_tradnl" sz="1500" dirty="0" smtClean="0"/>
              <a:t>Trinidad and Tobago</a:t>
            </a:r>
          </a:p>
          <a:p>
            <a:pPr marL="285750" indent="-285750">
              <a:buFont typeface="Arial"/>
              <a:buChar char="•"/>
            </a:pPr>
            <a:r>
              <a:rPr lang="fi-FI" sz="1500" dirty="0" smtClean="0"/>
              <a:t>Tuvalu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/>
              <a:t>Uganda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/>
              <a:t>United Arab Emirates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/>
              <a:t>United States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Vanuatu</a:t>
            </a:r>
          </a:p>
          <a:p>
            <a:pPr marL="285750" indent="-285750">
              <a:buFont typeface="Arial"/>
              <a:buChar char="•"/>
            </a:pPr>
            <a:r>
              <a:rPr lang="tr-TR" sz="1600" dirty="0" smtClean="0"/>
              <a:t>Yemen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dirty="0" smtClean="0"/>
              <a:t>Zambia</a:t>
            </a:r>
          </a:p>
          <a:p>
            <a:pPr marL="285750" indent="-285750">
              <a:buFont typeface="Arial"/>
              <a:buChar char="•"/>
            </a:pPr>
            <a:r>
              <a:rPr lang="ro-RO" sz="1600" dirty="0" smtClean="0"/>
              <a:t>Zimbabwe</a:t>
            </a:r>
            <a:endParaRPr lang="en-US" sz="1500" dirty="0" smtClean="0"/>
          </a:p>
          <a:p>
            <a:pPr marL="285750" indent="-285750">
              <a:buFont typeface="Arial"/>
              <a:buChar char="•"/>
            </a:pPr>
            <a:endParaRPr lang="nl-NL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s-ES_tradnl" dirty="0" smtClean="0"/>
          </a:p>
          <a:p>
            <a:pPr marL="285750" indent="-285750">
              <a:buFont typeface="Arial"/>
              <a:buChar char="•"/>
            </a:pPr>
            <a:endParaRPr lang="pl-PL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75</Words>
  <Application>Microsoft Office PowerPoint</Application>
  <PresentationFormat>‫הצגה על המסך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Office Theme</vt:lpstr>
      <vt:lpstr>The British Empire</vt:lpstr>
      <vt:lpstr>The British Empire</vt:lpstr>
      <vt:lpstr>All Countries  *Part of the British Empire at some point in history</vt:lpstr>
      <vt:lpstr>The British Empire Time of “Mr. Know All”</vt:lpstr>
      <vt:lpstr>List of Countries</vt:lpstr>
    </vt:vector>
  </TitlesOfParts>
  <Company>John Marshall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Yelen</dc:creator>
  <cp:lastModifiedBy>morim</cp:lastModifiedBy>
  <cp:revision>7</cp:revision>
  <dcterms:created xsi:type="dcterms:W3CDTF">2013-10-11T14:25:06Z</dcterms:created>
  <dcterms:modified xsi:type="dcterms:W3CDTF">2013-10-13T07:44:42Z</dcterms:modified>
</cp:coreProperties>
</file>