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A5CD4-F217-F242-8EA9-F635DF6F91B9}" type="datetimeFigureOut">
              <a:rPr lang="en-US" smtClean="0"/>
              <a:t>11/2/13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F552D-B746-D943-A37C-BA324C20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0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457-1D33-9F4F-BB94-91E0BBB23710}" type="datetimeFigureOut">
              <a:rPr lang="en-US" smtClean="0"/>
              <a:t>11/2/13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E01-2A0A-A74D-A5DF-075A12095F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457-1D33-9F4F-BB94-91E0BBB23710}" type="datetimeFigureOut">
              <a:rPr lang="en-US" smtClean="0"/>
              <a:t>11/2/13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E01-2A0A-A74D-A5DF-075A12095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457-1D33-9F4F-BB94-91E0BBB23710}" type="datetimeFigureOut">
              <a:rPr lang="en-US" smtClean="0"/>
              <a:t>11/2/13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E01-2A0A-A74D-A5DF-075A12095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457-1D33-9F4F-BB94-91E0BBB23710}" type="datetimeFigureOut">
              <a:rPr lang="en-US" smtClean="0"/>
              <a:t>11/2/13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E01-2A0A-A74D-A5DF-075A12095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457-1D33-9F4F-BB94-91E0BBB23710}" type="datetimeFigureOut">
              <a:rPr lang="en-US" smtClean="0"/>
              <a:t>11/2/13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E01-2A0A-A74D-A5DF-075A12095FE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457-1D33-9F4F-BB94-91E0BBB23710}" type="datetimeFigureOut">
              <a:rPr lang="en-US" smtClean="0"/>
              <a:t>11/2/13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E01-2A0A-A74D-A5DF-075A12095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457-1D33-9F4F-BB94-91E0BBB23710}" type="datetimeFigureOut">
              <a:rPr lang="en-US" smtClean="0"/>
              <a:t>11/2/13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E01-2A0A-A74D-A5DF-075A12095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>
                <a:solidFill>
                  <a:srgbClr val="FFA711"/>
                </a:solidFill>
              </a:defRPr>
            </a:lvl1pPr>
            <a:lvl2pPr>
              <a:defRPr>
                <a:solidFill>
                  <a:srgbClr val="FFA711"/>
                </a:solidFill>
              </a:defRPr>
            </a:lvl2pPr>
            <a:lvl3pPr>
              <a:defRPr>
                <a:solidFill>
                  <a:srgbClr val="FFA711"/>
                </a:solidFill>
              </a:defRPr>
            </a:lvl3pPr>
            <a:lvl4pPr>
              <a:defRPr>
                <a:solidFill>
                  <a:srgbClr val="FFA711"/>
                </a:solidFill>
              </a:defRPr>
            </a:lvl4pPr>
            <a:lvl5pPr>
              <a:defRPr>
                <a:solidFill>
                  <a:srgbClr val="FFA711"/>
                </a:solidFill>
              </a:defRPr>
            </a:lvl5pPr>
            <a:lvl6pPr>
              <a:defRPr>
                <a:solidFill>
                  <a:srgbClr val="FFA711"/>
                </a:solidFill>
              </a:defRPr>
            </a:lvl6pPr>
            <a:lvl7pPr>
              <a:defRPr>
                <a:solidFill>
                  <a:srgbClr val="FFA711"/>
                </a:solidFill>
              </a:defRPr>
            </a:lvl7pPr>
            <a:lvl8pPr>
              <a:defRPr>
                <a:solidFill>
                  <a:srgbClr val="FFA711"/>
                </a:solidFill>
              </a:defRPr>
            </a:lvl8pPr>
            <a:lvl9pPr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355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830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457-1D33-9F4F-BB94-91E0BBB23710}" type="datetimeFigureOut">
              <a:rPr lang="en-US" smtClean="0"/>
              <a:t>11/2/13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E01-2A0A-A74D-A5DF-075A12095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D249457-1D33-9F4F-BB94-91E0BBB23710}" type="datetimeFigureOut">
              <a:rPr lang="en-US" smtClean="0"/>
              <a:t>11/2/13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3122E01-2A0A-A74D-A5DF-075A12095F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D249457-1D33-9F4F-BB94-91E0BBB23710}" type="datetimeFigureOut">
              <a:rPr lang="en-US" smtClean="0"/>
              <a:t>11/2/13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3122E01-2A0A-A74D-A5DF-075A12095F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457-1D33-9F4F-BB94-91E0BBB23710}" type="datetimeFigureOut">
              <a:rPr lang="en-US" smtClean="0"/>
              <a:t>11/2/13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E01-2A0A-A74D-A5DF-075A12095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457-1D33-9F4F-BB94-91E0BBB23710}" type="datetimeFigureOut">
              <a:rPr lang="en-US" smtClean="0"/>
              <a:t>11/2/13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E01-2A0A-A74D-A5DF-075A12095F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457-1D33-9F4F-BB94-91E0BBB23710}" type="datetimeFigureOut">
              <a:rPr lang="en-US" smtClean="0"/>
              <a:t>11/2/13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E01-2A0A-A74D-A5DF-075A12095F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457-1D33-9F4F-BB94-91E0BBB23710}" type="datetimeFigureOut">
              <a:rPr lang="en-US" smtClean="0"/>
              <a:t>11/2/13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E01-2A0A-A74D-A5DF-075A12095F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9457-1D33-9F4F-BB94-91E0BBB23710}" type="datetimeFigureOut">
              <a:rPr lang="en-US" smtClean="0"/>
              <a:t>11/2/13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22E01-2A0A-A74D-A5DF-075A12095F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D249457-1D33-9F4F-BB94-91E0BBB23710}" type="datetimeFigureOut">
              <a:rPr lang="en-US" smtClean="0"/>
              <a:t>11/2/13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122E01-2A0A-A74D-A5DF-075A12095F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Road Not Taken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Metaphors &amp; Symbolism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4001412"/>
            <a:ext cx="3251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3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3600" dirty="0" smtClean="0"/>
              <a:t>Metaphor </a:t>
            </a:r>
            <a:r>
              <a:rPr lang="en" sz="3600" dirty="0" smtClean="0"/>
              <a:t>- </a:t>
            </a:r>
            <a:r>
              <a:rPr lang="en" sz="1800" dirty="0"/>
              <a:t>a type of comparison in which one thing is described </a:t>
            </a:r>
            <a:r>
              <a:rPr lang="en" sz="1800" dirty="0" smtClean="0"/>
              <a:t>    </a:t>
            </a:r>
            <a:r>
              <a:rPr lang="en" sz="1800" u="sng" dirty="0" smtClean="0"/>
              <a:t>as  </a:t>
            </a:r>
            <a:r>
              <a:rPr lang="en" sz="1800" u="sng" dirty="0"/>
              <a:t>if it were </a:t>
            </a:r>
            <a:r>
              <a:rPr lang="en" sz="1800" dirty="0"/>
              <a:t>something else.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07825" y="1417837"/>
            <a:ext cx="8229600" cy="41433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" sz="2000" dirty="0" smtClean="0"/>
          </a:p>
          <a:p>
            <a:r>
              <a:rPr lang="en" sz="2400" dirty="0" smtClean="0"/>
              <a:t>What is the general metaphor in this poem?</a:t>
            </a:r>
          </a:p>
          <a:p>
            <a:endParaRPr lang="en" sz="1000" dirty="0"/>
          </a:p>
          <a:p>
            <a:pPr marL="68580" indent="0" algn="ctr">
              <a:buNone/>
            </a:pPr>
            <a:r>
              <a:rPr lang="en-US" sz="2000" i="1" dirty="0" smtClean="0"/>
              <a:t>  The process of making a decision is compared to making the choice of which road to take.  </a:t>
            </a:r>
          </a:p>
          <a:p>
            <a:pPr marL="0" indent="0">
              <a:buNone/>
            </a:pPr>
            <a:r>
              <a:rPr lang="en-US" sz="2000" i="1" dirty="0"/>
              <a:t> </a:t>
            </a:r>
            <a:endParaRPr lang="en-US" sz="2000" i="1" dirty="0" smtClean="0"/>
          </a:p>
          <a:p>
            <a:pPr marL="68580" indent="0">
              <a:buNone/>
            </a:pPr>
            <a:r>
              <a:rPr lang="en-US" sz="2000" i="1" dirty="0" smtClean="0"/>
              <a:t>I</a:t>
            </a:r>
            <a:r>
              <a:rPr lang="en" sz="2000" i="1" dirty="0" smtClean="0"/>
              <a:t>n </a:t>
            </a:r>
            <a:r>
              <a:rPr lang="en" sz="2000" i="1" dirty="0" smtClean="0"/>
              <a:t>the poem the speakers decision regarding which road to take is a   metaphor for making choices in life. Just like the speaker must decide which road to take, each person must make a decision about which choice to make in life. The author uses symbols such as the </a:t>
            </a:r>
            <a:r>
              <a:rPr lang="en" sz="2000" i="1" u="sng" dirty="0" smtClean="0"/>
              <a:t>fork</a:t>
            </a:r>
            <a:r>
              <a:rPr lang="en" sz="2000" i="1" dirty="0" smtClean="0"/>
              <a:t>, </a:t>
            </a:r>
            <a:r>
              <a:rPr lang="en" sz="2000" i="1" u="sng" dirty="0" smtClean="0"/>
              <a:t>the roads</a:t>
            </a:r>
            <a:r>
              <a:rPr lang="en" sz="2000" i="1" dirty="0" smtClean="0"/>
              <a:t>, and the </a:t>
            </a:r>
            <a:r>
              <a:rPr lang="en" sz="2000" i="1" u="sng" dirty="0" smtClean="0"/>
              <a:t>underbrush</a:t>
            </a:r>
            <a:r>
              <a:rPr lang="en" sz="2000" i="1" dirty="0" smtClean="0"/>
              <a:t> to create this metaphor. </a:t>
            </a:r>
            <a:endParaRPr lang="en" sz="2000" i="1" dirty="0"/>
          </a:p>
        </p:txBody>
      </p:sp>
    </p:spTree>
    <p:extLst>
      <p:ext uri="{BB962C8B-B14F-4D97-AF65-F5344CB8AC3E}">
        <p14:creationId xmlns:p14="http://schemas.microsoft.com/office/powerpoint/2010/main" val="259242255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200" u="sng" dirty="0"/>
              <a:t>Symbolism</a:t>
            </a:r>
            <a:r>
              <a:rPr lang="en" sz="3200" dirty="0"/>
              <a:t>- </a:t>
            </a:r>
            <a:r>
              <a:rPr lang="en-US" sz="2800" dirty="0"/>
              <a:t>A symbol is a word or objects that stands for another word or object.</a:t>
            </a:r>
            <a:r>
              <a:rPr lang="en" sz="2800" dirty="0"/>
              <a:t> </a:t>
            </a:r>
            <a:endParaRPr lang="he-IL" sz="28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" sz="2400" u="sng" dirty="0"/>
              <a:t>Yellow wood</a:t>
            </a:r>
            <a:r>
              <a:rPr lang="en" sz="2400" dirty="0"/>
              <a:t>= </a:t>
            </a:r>
          </a:p>
          <a:p>
            <a:pPr lvl="0"/>
            <a:endParaRPr lang="en" sz="2400" dirty="0"/>
          </a:p>
          <a:p>
            <a:pPr lvl="0"/>
            <a:r>
              <a:rPr lang="en" sz="2400" u="sng" dirty="0"/>
              <a:t>Undergrowth</a:t>
            </a:r>
            <a:r>
              <a:rPr lang="en" sz="2400" dirty="0" smtClean="0"/>
              <a:t>=</a:t>
            </a:r>
            <a:endParaRPr lang="en-US" sz="2400" dirty="0" smtClean="0"/>
          </a:p>
          <a:p>
            <a:pPr lvl="0"/>
            <a:endParaRPr lang="en" sz="2400" dirty="0"/>
          </a:p>
          <a:p>
            <a:pPr lvl="0"/>
            <a:r>
              <a:rPr lang="en" sz="2400" u="sng" dirty="0"/>
              <a:t>Fork in the road</a:t>
            </a:r>
            <a:r>
              <a:rPr lang="en" sz="2400" dirty="0"/>
              <a:t>= </a:t>
            </a:r>
          </a:p>
          <a:p>
            <a:pPr lvl="0"/>
            <a:endParaRPr lang="en" sz="2400" dirty="0"/>
          </a:p>
          <a:p>
            <a:r>
              <a:rPr lang="en" sz="2400" u="sng" dirty="0"/>
              <a:t>A road</a:t>
            </a:r>
            <a:r>
              <a:rPr lang="en" sz="2400" dirty="0"/>
              <a:t>= </a:t>
            </a:r>
          </a:p>
          <a:p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160486" y="1600201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Symbol for life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60486" y="2773453"/>
            <a:ext cx="404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Symbol for the unknown, the unforeseeable future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70302" y="4174258"/>
            <a:ext cx="1557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Dilemma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85503" y="5409424"/>
            <a:ext cx="1949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Choice 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686" y="1561299"/>
            <a:ext cx="1190171" cy="7920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769" y="2809739"/>
            <a:ext cx="1214469" cy="9096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1" y="4070582"/>
            <a:ext cx="1132478" cy="10075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2658" y="5409425"/>
            <a:ext cx="1174550" cy="94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7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7</TotalTime>
  <Words>163</Words>
  <Application>Microsoft Macintosh PowerPoint</Application>
  <PresentationFormat>On-screen Show (4:3)</PresentationFormat>
  <Paragraphs>21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Venture</vt:lpstr>
      <vt:lpstr>The Road Not Taken</vt:lpstr>
      <vt:lpstr>Metaphor - a type of comparison in which one thing is described     as  if it were something else.</vt:lpstr>
      <vt:lpstr>Symbolism- A symbol is a word or objects that stands for another word or object.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Not Taken</dc:title>
  <dc:creator>admin</dc:creator>
  <cp:lastModifiedBy>admin</cp:lastModifiedBy>
  <cp:revision>1</cp:revision>
  <dcterms:created xsi:type="dcterms:W3CDTF">2013-11-02T17:55:23Z</dcterms:created>
  <dcterms:modified xsi:type="dcterms:W3CDTF">2013-11-02T18:02:42Z</dcterms:modified>
</cp:coreProperties>
</file>