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26"/>
  </p:notesMasterIdLst>
  <p:sldIdLst>
    <p:sldId id="256" r:id="rId2"/>
    <p:sldId id="263" r:id="rId3"/>
    <p:sldId id="262" r:id="rId4"/>
    <p:sldId id="264" r:id="rId5"/>
    <p:sldId id="266" r:id="rId6"/>
    <p:sldId id="265" r:id="rId7"/>
    <p:sldId id="257" r:id="rId8"/>
    <p:sldId id="259" r:id="rId9"/>
    <p:sldId id="260" r:id="rId10"/>
    <p:sldId id="269" r:id="rId11"/>
    <p:sldId id="278" r:id="rId12"/>
    <p:sldId id="268" r:id="rId13"/>
    <p:sldId id="267" r:id="rId14"/>
    <p:sldId id="271" r:id="rId15"/>
    <p:sldId id="270" r:id="rId16"/>
    <p:sldId id="272" r:id="rId17"/>
    <p:sldId id="276" r:id="rId18"/>
    <p:sldId id="274" r:id="rId19"/>
    <p:sldId id="279" r:id="rId20"/>
    <p:sldId id="280" r:id="rId21"/>
    <p:sldId id="282" r:id="rId22"/>
    <p:sldId id="281" r:id="rId23"/>
    <p:sldId id="283" r:id="rId24"/>
    <p:sldId id="284"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63253083"/>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86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3CB6F-BE0C-6149-8CFA-27FDE21DAF76}"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24352724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3CB6F-BE0C-6149-8CFA-27FDE21DAF76}"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25454353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3CB6F-BE0C-6149-8CFA-27FDE21DAF76}"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18171685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2"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5"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C4CEC-16D5-4229-B4DE-FDE9B679D7E2}"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extLst>
      <p:ext uri="{BB962C8B-B14F-4D97-AF65-F5344CB8AC3E}">
        <p14:creationId xmlns:p14="http://schemas.microsoft.com/office/powerpoint/2010/main" val="341811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3CB6F-BE0C-6149-8CFA-27FDE21DAF76}" type="datetimeFigureOut">
              <a:rPr lang="en-US" smtClean="0"/>
              <a:t>10/23/15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24868240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3CB6F-BE0C-6149-8CFA-27FDE21DAF76}"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34837175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3CB6F-BE0C-6149-8CFA-27FDE21DAF76}" type="datetimeFigureOut">
              <a:rPr lang="en-US" smtClean="0"/>
              <a:t>10/23/15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80340721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3CB6F-BE0C-6149-8CFA-27FDE21DAF76}" type="datetimeFigureOut">
              <a:rPr lang="en-US" smtClean="0"/>
              <a:t>10/23/15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13157162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3CB6F-BE0C-6149-8CFA-27FDE21DAF76}" type="datetimeFigureOut">
              <a:rPr lang="en-US" smtClean="0"/>
              <a:t>10/23/15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340169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3CB6F-BE0C-6149-8CFA-27FDE21DAF76}"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14221027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3CB6F-BE0C-6149-8CFA-27FDE21DAF76}" type="datetimeFigureOut">
              <a:rPr lang="en-US" smtClean="0"/>
              <a:t>10/23/15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5FC6D-AB77-7D47-BF34-E0579C386469}" type="slidenum">
              <a:rPr lang="en-US" smtClean="0"/>
              <a:t>‹#›</a:t>
            </a:fld>
            <a:endParaRPr lang="en-US"/>
          </a:p>
        </p:txBody>
      </p:sp>
    </p:spTree>
    <p:extLst>
      <p:ext uri="{BB962C8B-B14F-4D97-AF65-F5344CB8AC3E}">
        <p14:creationId xmlns:p14="http://schemas.microsoft.com/office/powerpoint/2010/main" val="4591451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13CB6F-BE0C-6149-8CFA-27FDE21DAF76}" type="datetimeFigureOut">
              <a:rPr lang="en-US" smtClean="0"/>
              <a:t>10/23/15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75FC6D-AB77-7D47-BF34-E0579C386469}" type="slidenum">
              <a:rPr lang="en-US" smtClean="0"/>
              <a:t>‹#›</a:t>
            </a:fld>
            <a:endParaRPr lang="en-US"/>
          </a:p>
        </p:txBody>
      </p:sp>
    </p:spTree>
    <p:extLst>
      <p:ext uri="{BB962C8B-B14F-4D97-AF65-F5344CB8AC3E}">
        <p14:creationId xmlns:p14="http://schemas.microsoft.com/office/powerpoint/2010/main" val="270385983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3568" y="555526"/>
            <a:ext cx="7772400" cy="1102519"/>
          </a:xfrm>
          <a:prstGeom prst="rect">
            <a:avLst/>
          </a:prstGeom>
        </p:spPr>
        <p:txBody>
          <a:bodyPr lIns="91425" tIns="91425" rIns="91425" bIns="91425" anchor="b" anchorCtr="0">
            <a:noAutofit/>
          </a:bodyPr>
          <a:lstStyle/>
          <a:p>
            <a:pPr>
              <a:spcBef>
                <a:spcPts val="0"/>
              </a:spcBef>
              <a:buNone/>
            </a:pPr>
            <a:r>
              <a:rPr lang="en" b="1" dirty="0"/>
              <a:t>HOTS </a:t>
            </a:r>
            <a:r>
              <a:rPr lang="en-US" b="1" dirty="0" smtClean="0"/>
              <a:t>Review </a:t>
            </a:r>
            <a:r>
              <a:rPr lang="en" b="1" dirty="0" smtClean="0"/>
              <a:t>- </a:t>
            </a:r>
            <a:r>
              <a:rPr lang="en" b="1" dirty="0"/>
              <a:t>The Wave</a:t>
            </a:r>
          </a:p>
        </p:txBody>
      </p:sp>
      <p:pic>
        <p:nvPicPr>
          <p:cNvPr id="25" name="Shape 25"/>
          <p:cNvPicPr preferRelativeResize="0"/>
          <p:nvPr/>
        </p:nvPicPr>
        <p:blipFill>
          <a:blip r:embed="rId3">
            <a:alphaModFix/>
          </a:blip>
          <a:stretch>
            <a:fillRect/>
          </a:stretch>
        </p:blipFill>
        <p:spPr>
          <a:xfrm>
            <a:off x="3275856" y="2067694"/>
            <a:ext cx="2016224" cy="230425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2800" b="1" dirty="0" smtClean="0"/>
              <a:t>What is Jack’s </a:t>
            </a:r>
            <a:r>
              <a:rPr lang="en-US" sz="2800" b="1" u="sng" dirty="0" smtClean="0"/>
              <a:t>motive</a:t>
            </a:r>
            <a:r>
              <a:rPr lang="en-US" sz="2800" b="1" dirty="0" smtClean="0"/>
              <a:t> for this behavior?</a:t>
            </a:r>
            <a:endParaRPr lang="he-IL" sz="2800" b="1" dirty="0"/>
          </a:p>
        </p:txBody>
      </p:sp>
      <p:sp>
        <p:nvSpPr>
          <p:cNvPr id="3" name="מציין מיקום תוכן 2"/>
          <p:cNvSpPr>
            <a:spLocks noGrp="1"/>
          </p:cNvSpPr>
          <p:nvPr>
            <p:ph idx="1"/>
          </p:nvPr>
        </p:nvSpPr>
        <p:spPr/>
        <p:txBody>
          <a:bodyPr>
            <a:normAutofit fontScale="70000" lnSpcReduction="20000"/>
          </a:bodyPr>
          <a:lstStyle/>
          <a:p>
            <a:pPr marL="0" marR="323215" indent="0" algn="just">
              <a:lnSpc>
                <a:spcPct val="115000"/>
              </a:lnSpc>
              <a:spcAft>
                <a:spcPts val="0"/>
              </a:spcAft>
              <a:buNone/>
            </a:pPr>
            <a:endParaRPr lang="en-US" dirty="0" smtClean="0">
              <a:latin typeface="Tahoma"/>
              <a:ea typeface="Calibri"/>
              <a:cs typeface="Arial"/>
            </a:endParaRPr>
          </a:p>
          <a:p>
            <a:pPr marL="0" marR="323215" indent="0" algn="just">
              <a:lnSpc>
                <a:spcPct val="115000"/>
              </a:lnSpc>
              <a:spcAft>
                <a:spcPts val="0"/>
              </a:spcAft>
              <a:buNone/>
            </a:pPr>
            <a:endParaRPr lang="en-US" dirty="0" smtClean="0">
              <a:latin typeface="Tahoma"/>
              <a:ea typeface="Calibri"/>
              <a:cs typeface="Arial"/>
            </a:endParaRPr>
          </a:p>
          <a:p>
            <a:pPr marL="0" marR="323215" indent="0" algn="just">
              <a:lnSpc>
                <a:spcPct val="115000"/>
              </a:lnSpc>
              <a:spcAft>
                <a:spcPts val="0"/>
              </a:spcAft>
              <a:buNone/>
            </a:pPr>
            <a:endParaRPr lang="en-US" dirty="0" smtClean="0">
              <a:latin typeface="Tahoma"/>
              <a:ea typeface="Calibri"/>
              <a:cs typeface="Arial"/>
            </a:endParaRPr>
          </a:p>
          <a:p>
            <a:pPr marL="0" marR="323215" indent="0" algn="just">
              <a:lnSpc>
                <a:spcPct val="115000"/>
              </a:lnSpc>
              <a:spcAft>
                <a:spcPts val="0"/>
              </a:spcAft>
              <a:buNone/>
            </a:pPr>
            <a:r>
              <a:rPr lang="en-US" dirty="0" smtClean="0">
                <a:latin typeface="Tahoma"/>
                <a:ea typeface="Calibri"/>
                <a:cs typeface="Arial"/>
              </a:rPr>
              <a:t>Jack</a:t>
            </a:r>
            <a:r>
              <a:rPr lang="en-US" dirty="0">
                <a:latin typeface="Tahoma"/>
                <a:ea typeface="Calibri"/>
                <a:cs typeface="Arial"/>
              </a:rPr>
              <a:t>, a middle-aged man, is driving down a dark, deserted country road.  Suddenly he sees in his rear view mirror the colored lights of a police car and hears the siren.  He drives faster.  He keeps looking worriedly in the mirrors to see if the police car is still there.  He looks at his wedding ring.  He begins to sweat.</a:t>
            </a:r>
            <a:endParaRPr lang="en-US" sz="2000" dirty="0">
              <a:latin typeface="Calibri"/>
              <a:ea typeface="Calibri"/>
              <a:cs typeface="Arial"/>
            </a:endParaRPr>
          </a:p>
          <a:p>
            <a:endParaRPr lang="he-IL"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03848" y="1203599"/>
            <a:ext cx="1869728" cy="104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51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Now… what is the real </a:t>
            </a:r>
            <a:r>
              <a:rPr lang="en-US" u="sng" dirty="0" smtClean="0"/>
              <a:t>motive</a:t>
            </a:r>
            <a:r>
              <a:rPr lang="en-US" dirty="0" smtClean="0"/>
              <a:t>?</a:t>
            </a:r>
            <a:endParaRPr lang="he-IL" dirty="0"/>
          </a:p>
        </p:txBody>
      </p:sp>
      <p:sp>
        <p:nvSpPr>
          <p:cNvPr id="3" name="מציין מיקום תוכן 2"/>
          <p:cNvSpPr>
            <a:spLocks noGrp="1"/>
          </p:cNvSpPr>
          <p:nvPr>
            <p:ph idx="1"/>
          </p:nvPr>
        </p:nvSpPr>
        <p:spPr/>
        <p:txBody>
          <a:bodyPr>
            <a:normAutofit fontScale="77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The </a:t>
            </a:r>
            <a:r>
              <a:rPr lang="en-US" dirty="0"/>
              <a:t>policeman comes up to his window and says "Do you know you were speeding? Didn't you see me? Why didn't you stop?"</a:t>
            </a:r>
          </a:p>
          <a:p>
            <a:pPr marL="0" indent="0">
              <a:buNone/>
            </a:pPr>
            <a:r>
              <a:rPr lang="en-US" dirty="0"/>
              <a:t>The man, panicking answers: "Last week my wife left me for a policeman and I was sure you were trying to give her back."</a:t>
            </a:r>
          </a:p>
          <a:p>
            <a:pPr marL="0" indent="0">
              <a:buNone/>
            </a:pPr>
            <a:endParaRPr lang="he-I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5896" y="1203598"/>
            <a:ext cx="1870270" cy="113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066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Uncovering Motives</a:t>
            </a:r>
            <a:endParaRPr lang="en-US" b="1" dirty="0"/>
          </a:p>
        </p:txBody>
      </p:sp>
      <p:sp>
        <p:nvSpPr>
          <p:cNvPr id="3" name="Text Placeholder 2"/>
          <p:cNvSpPr>
            <a:spLocks noGrp="1"/>
          </p:cNvSpPr>
          <p:nvPr>
            <p:ph type="body" idx="1"/>
          </p:nvPr>
        </p:nvSpPr>
        <p:spPr/>
        <p:txBody>
          <a:bodyPr/>
          <a:lstStyle/>
          <a:p>
            <a:pPr marL="457200" indent="-457200">
              <a:buFont typeface="Arial"/>
              <a:buChar char="•"/>
            </a:pPr>
            <a:r>
              <a:rPr lang="en-US" sz="2600" dirty="0" smtClean="0"/>
              <a:t>Uncovering the motive </a:t>
            </a:r>
          </a:p>
          <a:p>
            <a:pPr marL="0" indent="0">
              <a:buNone/>
            </a:pPr>
            <a:r>
              <a:rPr lang="en-US" sz="2600" dirty="0" smtClean="0"/>
              <a:t>       behind a characters behavior. </a:t>
            </a:r>
          </a:p>
          <a:p>
            <a:endParaRPr lang="en-US" sz="2600" dirty="0" smtClean="0"/>
          </a:p>
          <a:p>
            <a:pPr marL="457200" indent="-457200">
              <a:buFont typeface="Arial"/>
              <a:buChar char="•"/>
            </a:pPr>
            <a:r>
              <a:rPr lang="en-US" sz="2600" dirty="0" smtClean="0"/>
              <a:t>You must have examples from </a:t>
            </a:r>
          </a:p>
          <a:p>
            <a:pPr marL="0" indent="0">
              <a:buNone/>
            </a:pPr>
            <a:r>
              <a:rPr lang="en-US" sz="2600" dirty="0"/>
              <a:t> </a:t>
            </a:r>
            <a:r>
              <a:rPr lang="en-US" sz="2600" dirty="0" smtClean="0"/>
              <a:t>     the text to support your explanation. </a:t>
            </a:r>
          </a:p>
          <a:p>
            <a:endParaRPr lang="en-US" sz="2600" dirty="0" smtClean="0"/>
          </a:p>
          <a:p>
            <a:pPr marL="457200" indent="-457200">
              <a:buFont typeface="Arial"/>
              <a:buChar char="•"/>
            </a:pPr>
            <a:r>
              <a:rPr lang="en-US" sz="2600" dirty="0" smtClean="0"/>
              <a:t>Key Vocabulary: </a:t>
            </a:r>
            <a:r>
              <a:rPr lang="en-US" sz="2600" b="1" i="1" dirty="0" smtClean="0">
                <a:solidFill>
                  <a:srgbClr val="FF0000"/>
                </a:solidFill>
              </a:rPr>
              <a:t>intention, purpose, goal, </a:t>
            </a:r>
          </a:p>
          <a:p>
            <a:pPr marL="0" indent="0">
              <a:buNone/>
            </a:pPr>
            <a:r>
              <a:rPr lang="en-US" sz="2600" b="1" i="1" dirty="0">
                <a:solidFill>
                  <a:srgbClr val="FF0000"/>
                </a:solidFill>
              </a:rPr>
              <a:t> </a:t>
            </a:r>
            <a:r>
              <a:rPr lang="en-US" sz="2600" b="1" i="1" dirty="0" smtClean="0">
                <a:solidFill>
                  <a:srgbClr val="FF0000"/>
                </a:solidFill>
              </a:rPr>
              <a:t>     reason,</a:t>
            </a:r>
            <a:r>
              <a:rPr lang="en-US" sz="2600" b="1" i="1" dirty="0">
                <a:solidFill>
                  <a:srgbClr val="FF0000"/>
                </a:solidFill>
              </a:rPr>
              <a:t> </a:t>
            </a:r>
            <a:r>
              <a:rPr lang="en-US" sz="2600" b="1" i="1" dirty="0" smtClean="0">
                <a:solidFill>
                  <a:srgbClr val="FF0000"/>
                </a:solidFill>
              </a:rPr>
              <a:t>motivation, drive </a:t>
            </a:r>
          </a:p>
          <a:p>
            <a:pPr marL="457200" indent="-457200">
              <a:buFont typeface="Arial"/>
              <a:buChar char="•"/>
            </a:pPr>
            <a:endParaRPr lang="en-US" dirty="0"/>
          </a:p>
        </p:txBody>
      </p:sp>
      <p:pic>
        <p:nvPicPr>
          <p:cNvPr id="4" name="Picture 3"/>
          <p:cNvPicPr>
            <a:picLocks noChangeAspect="1"/>
          </p:cNvPicPr>
          <p:nvPr/>
        </p:nvPicPr>
        <p:blipFill>
          <a:blip r:embed="rId2"/>
          <a:stretch>
            <a:fillRect/>
          </a:stretch>
        </p:blipFill>
        <p:spPr>
          <a:xfrm>
            <a:off x="6444208" y="1203598"/>
            <a:ext cx="1581296" cy="2376264"/>
          </a:xfrm>
          <a:prstGeom prst="rect">
            <a:avLst/>
          </a:prstGeom>
        </p:spPr>
      </p:pic>
    </p:spTree>
    <p:extLst>
      <p:ext uri="{BB962C8B-B14F-4D97-AF65-F5344CB8AC3E}">
        <p14:creationId xmlns:p14="http://schemas.microsoft.com/office/powerpoint/2010/main" val="37226517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t>Sample Question: What is Ben’s reason for introducing The Wave?</a:t>
            </a:r>
            <a:endParaRPr lang="en-US" sz="2800" b="1" dirty="0"/>
          </a:p>
        </p:txBody>
      </p:sp>
      <p:sp>
        <p:nvSpPr>
          <p:cNvPr id="3" name="Text Placeholder 2"/>
          <p:cNvSpPr>
            <a:spLocks noGrp="1"/>
          </p:cNvSpPr>
          <p:nvPr>
            <p:ph type="body" idx="1"/>
          </p:nvPr>
        </p:nvSpPr>
        <p:spPr/>
        <p:txBody>
          <a:bodyPr/>
          <a:lstStyle/>
          <a:p>
            <a:pPr marL="0" indent="0">
              <a:buNone/>
            </a:pPr>
            <a:r>
              <a:rPr lang="en-US" sz="2400" dirty="0" smtClean="0"/>
              <a:t>Ben’s </a:t>
            </a:r>
            <a:r>
              <a:rPr lang="en-US" sz="2400" b="1" dirty="0" smtClean="0">
                <a:solidFill>
                  <a:srgbClr val="FF0000"/>
                </a:solidFill>
              </a:rPr>
              <a:t>motivation</a:t>
            </a:r>
            <a:r>
              <a:rPr lang="en-US" sz="2400" dirty="0" smtClean="0"/>
              <a:t> behind introducing The Wave was to show the students why the German’s went along with the Nazi agenda. </a:t>
            </a:r>
          </a:p>
          <a:p>
            <a:endParaRPr lang="en-US" sz="2400" dirty="0" smtClean="0"/>
          </a:p>
          <a:p>
            <a:pPr marL="457200" indent="-457200">
              <a:buFont typeface="Arial"/>
              <a:buChar char="•"/>
            </a:pPr>
            <a:r>
              <a:rPr lang="en-US" sz="2400" dirty="0" smtClean="0"/>
              <a:t>He was unable to answer the question through research.</a:t>
            </a:r>
          </a:p>
          <a:p>
            <a:pPr marL="457200" indent="-457200">
              <a:buFont typeface="Arial"/>
              <a:buChar char="•"/>
            </a:pPr>
            <a:endParaRPr lang="en-US" sz="2400" dirty="0" smtClean="0"/>
          </a:p>
          <a:p>
            <a:pPr marL="457200" indent="-457200">
              <a:buFont typeface="Arial"/>
              <a:buChar char="•"/>
            </a:pPr>
            <a:r>
              <a:rPr lang="en-US" sz="2400" dirty="0" smtClean="0"/>
              <a:t>His </a:t>
            </a:r>
            <a:r>
              <a:rPr lang="en-US" sz="2400" b="1" dirty="0" smtClean="0">
                <a:solidFill>
                  <a:srgbClr val="FF0000"/>
                </a:solidFill>
              </a:rPr>
              <a:t>intention</a:t>
            </a:r>
            <a:r>
              <a:rPr lang="en-US" sz="2400" dirty="0" smtClean="0"/>
              <a:t> was to give the students a taste of authority by presenting the three rules (saying his name, standing next to the chair and bringing pen and paper). He believed this would demonstrate his point.  </a:t>
            </a:r>
            <a:endParaRPr lang="en-US" sz="2400" dirty="0"/>
          </a:p>
        </p:txBody>
      </p:sp>
    </p:spTree>
    <p:extLst>
      <p:ext uri="{BB962C8B-B14F-4D97-AF65-F5344CB8AC3E}">
        <p14:creationId xmlns:p14="http://schemas.microsoft.com/office/powerpoint/2010/main" val="1287065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3600" dirty="0" smtClean="0"/>
              <a:t>What caused these people to be in this boat?</a:t>
            </a:r>
            <a:endParaRPr lang="he-IL" sz="3600"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rcRect t="23481" b="23481"/>
          <a:stretch>
            <a:fillRect/>
          </a:stretch>
        </p:blipFill>
        <p:spPr/>
      </p:pic>
    </p:spTree>
    <p:extLst>
      <p:ext uri="{BB962C8B-B14F-4D97-AF65-F5344CB8AC3E}">
        <p14:creationId xmlns:p14="http://schemas.microsoft.com/office/powerpoint/2010/main" val="3886131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Cause &amp; Effect</a:t>
            </a:r>
            <a:endParaRPr lang="en-US" dirty="0"/>
          </a:p>
        </p:txBody>
      </p:sp>
      <p:sp>
        <p:nvSpPr>
          <p:cNvPr id="3" name="Text Placeholder 2"/>
          <p:cNvSpPr>
            <a:spLocks noGrp="1"/>
          </p:cNvSpPr>
          <p:nvPr>
            <p:ph type="body" idx="1"/>
          </p:nvPr>
        </p:nvSpPr>
        <p:spPr/>
        <p:txBody>
          <a:bodyPr/>
          <a:lstStyle/>
          <a:p>
            <a:r>
              <a:rPr lang="en-US" sz="2000" dirty="0" smtClean="0"/>
              <a:t>Finding the </a:t>
            </a:r>
            <a:r>
              <a:rPr lang="en-US" sz="2000" b="1" u="sng" dirty="0" smtClean="0"/>
              <a:t>reason for</a:t>
            </a:r>
            <a:r>
              <a:rPr lang="en-US" sz="2000" b="1" dirty="0" smtClean="0"/>
              <a:t> </a:t>
            </a:r>
            <a:r>
              <a:rPr lang="en-US" sz="2000" dirty="0" smtClean="0"/>
              <a:t>OR the </a:t>
            </a:r>
            <a:r>
              <a:rPr lang="en-US" sz="2000" b="1" u="sng" dirty="0" smtClean="0"/>
              <a:t>result of</a:t>
            </a:r>
            <a:r>
              <a:rPr lang="en-US" sz="2000" dirty="0" smtClean="0"/>
              <a:t> an action. </a:t>
            </a:r>
          </a:p>
          <a:p>
            <a:endParaRPr lang="en-US" sz="2000" dirty="0"/>
          </a:p>
          <a:p>
            <a:r>
              <a:rPr lang="en-US" sz="2000" dirty="0" smtClean="0"/>
              <a:t>Usually either the cause or the effect </a:t>
            </a:r>
          </a:p>
          <a:p>
            <a:pPr marL="0" indent="0">
              <a:buNone/>
            </a:pPr>
            <a:r>
              <a:rPr lang="en-US" sz="2000" dirty="0" smtClean="0"/>
              <a:t>      can be found in the question. </a:t>
            </a:r>
          </a:p>
          <a:p>
            <a:endParaRPr lang="en-US" sz="2000" dirty="0"/>
          </a:p>
          <a:p>
            <a:r>
              <a:rPr lang="en-US" sz="2000" dirty="0" smtClean="0"/>
              <a:t>You must have a specific example supporting </a:t>
            </a:r>
          </a:p>
          <a:p>
            <a:pPr marL="0" indent="0">
              <a:buNone/>
            </a:pPr>
            <a:r>
              <a:rPr lang="en-US" sz="2000" dirty="0"/>
              <a:t> </a:t>
            </a:r>
            <a:r>
              <a:rPr lang="en-US" sz="2000" dirty="0" smtClean="0"/>
              <a:t>     both the cause &amp; effect. </a:t>
            </a:r>
          </a:p>
          <a:p>
            <a:endParaRPr lang="en-US" sz="2000" dirty="0"/>
          </a:p>
          <a:p>
            <a:r>
              <a:rPr lang="en-US" sz="2000" dirty="0" smtClean="0"/>
              <a:t>Key Vocabulary: </a:t>
            </a:r>
            <a:r>
              <a:rPr lang="en-US" sz="2000" b="1" i="1" dirty="0" smtClean="0">
                <a:solidFill>
                  <a:schemeClr val="accent3">
                    <a:lumMod val="50000"/>
                  </a:schemeClr>
                </a:solidFill>
              </a:rPr>
              <a:t>as a result, leads to, therefore, consequently, reason, cause </a:t>
            </a:r>
          </a:p>
          <a:p>
            <a:endParaRPr lang="en-US" sz="2000" dirty="0"/>
          </a:p>
          <a:p>
            <a:endParaRPr lang="en-US" sz="2000" dirty="0" smtClean="0"/>
          </a:p>
          <a:p>
            <a:endParaRPr lang="en-US" sz="2000" dirty="0"/>
          </a:p>
          <a:p>
            <a:endParaRPr lang="en-US" sz="2000" dirty="0"/>
          </a:p>
        </p:txBody>
      </p:sp>
      <p:pic>
        <p:nvPicPr>
          <p:cNvPr id="4" name="Picture 3"/>
          <p:cNvPicPr>
            <a:picLocks noChangeAspect="1"/>
          </p:cNvPicPr>
          <p:nvPr/>
        </p:nvPicPr>
        <p:blipFill>
          <a:blip r:embed="rId2"/>
          <a:stretch>
            <a:fillRect/>
          </a:stretch>
        </p:blipFill>
        <p:spPr>
          <a:xfrm>
            <a:off x="6200290" y="1131591"/>
            <a:ext cx="2643722" cy="2016224"/>
          </a:xfrm>
          <a:prstGeom prst="rect">
            <a:avLst/>
          </a:prstGeom>
        </p:spPr>
      </p:pic>
    </p:spTree>
    <p:extLst>
      <p:ext uri="{BB962C8B-B14F-4D97-AF65-F5344CB8AC3E}">
        <p14:creationId xmlns:p14="http://schemas.microsoft.com/office/powerpoint/2010/main" val="31710025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smtClean="0">
                <a:solidFill>
                  <a:schemeClr val="tx1"/>
                </a:solidFill>
              </a:rPr>
              <a:t>Sample Question: Why</a:t>
            </a:r>
            <a:r>
              <a:rPr lang="en-US" sz="3200" b="1" dirty="0" smtClean="0"/>
              <a:t> does the principal want to speak to Ben for a second time?</a:t>
            </a:r>
            <a:endParaRPr lang="en-US" sz="3200" b="1" dirty="0"/>
          </a:p>
        </p:txBody>
      </p:sp>
      <p:sp>
        <p:nvSpPr>
          <p:cNvPr id="3" name="Text Placeholder 2"/>
          <p:cNvSpPr>
            <a:spLocks noGrp="1"/>
          </p:cNvSpPr>
          <p:nvPr>
            <p:ph type="body" idx="1"/>
          </p:nvPr>
        </p:nvSpPr>
        <p:spPr/>
        <p:txBody>
          <a:bodyPr>
            <a:normAutofit fontScale="92500"/>
          </a:bodyPr>
          <a:lstStyle/>
          <a:p>
            <a:pPr marL="0" indent="0">
              <a:buNone/>
            </a:pPr>
            <a:r>
              <a:rPr lang="en-US" sz="2400" dirty="0" smtClean="0"/>
              <a:t>The principal wants to speak to Ben for a second time </a:t>
            </a:r>
            <a:r>
              <a:rPr lang="en-US" sz="2400" b="1" dirty="0" smtClean="0">
                <a:solidFill>
                  <a:srgbClr val="FF0000"/>
                </a:solidFill>
              </a:rPr>
              <a:t>as a result of</a:t>
            </a:r>
            <a:r>
              <a:rPr lang="en-US" sz="2400" dirty="0" smtClean="0"/>
              <a:t> new and negative developments in The Wave. </a:t>
            </a:r>
          </a:p>
          <a:p>
            <a:endParaRPr lang="en-US" sz="2400" dirty="0" smtClean="0"/>
          </a:p>
          <a:p>
            <a:pPr marL="457200" indent="-457200">
              <a:buFont typeface="Arial"/>
              <a:buChar char="•"/>
            </a:pPr>
            <a:r>
              <a:rPr lang="en-US" sz="2400" dirty="0" smtClean="0"/>
              <a:t>Parents have started to complain. </a:t>
            </a:r>
          </a:p>
          <a:p>
            <a:endParaRPr lang="en-US" sz="2400" dirty="0" smtClean="0"/>
          </a:p>
          <a:p>
            <a:pPr marL="457200" indent="-457200">
              <a:buFont typeface="Arial"/>
              <a:buChar char="•"/>
            </a:pPr>
            <a:r>
              <a:rPr lang="en-US" sz="2400" dirty="0" smtClean="0"/>
              <a:t>Additional students have come forward complaining of abuse from  Wave members. </a:t>
            </a:r>
          </a:p>
          <a:p>
            <a:endParaRPr lang="en-US" sz="2400" dirty="0" smtClean="0"/>
          </a:p>
          <a:p>
            <a:pPr marL="457200" indent="-457200">
              <a:buFont typeface="Arial"/>
              <a:buChar char="•"/>
            </a:pPr>
            <a:r>
              <a:rPr lang="en-US" sz="2400" dirty="0" smtClean="0"/>
              <a:t>School counselors have started interviewing the students to get more information about what was going on within the movement. </a:t>
            </a:r>
            <a:endParaRPr lang="en-US" sz="2400" dirty="0"/>
          </a:p>
        </p:txBody>
      </p:sp>
    </p:spTree>
    <p:extLst>
      <p:ext uri="{BB962C8B-B14F-4D97-AF65-F5344CB8AC3E}">
        <p14:creationId xmlns:p14="http://schemas.microsoft.com/office/powerpoint/2010/main" val="9548365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Jimmy Pickens</a:t>
            </a:r>
            <a:endParaRPr lang="he-IL" dirty="0"/>
          </a:p>
        </p:txBody>
      </p:sp>
      <p:sp>
        <p:nvSpPr>
          <p:cNvPr id="3" name="מציין מיקום תוכן 2"/>
          <p:cNvSpPr>
            <a:spLocks noGrp="1"/>
          </p:cNvSpPr>
          <p:nvPr>
            <p:ph idx="1"/>
          </p:nvPr>
        </p:nvSpPr>
        <p:spPr/>
        <p:txBody>
          <a:bodyPr>
            <a:normAutofit fontScale="77500" lnSpcReduction="20000"/>
          </a:bodyPr>
          <a:lstStyle/>
          <a:p>
            <a:pPr algn="l" rtl="0"/>
            <a:r>
              <a:rPr lang="en-US" dirty="0" smtClean="0"/>
              <a:t>Police found Jimmy Pickens a block away from a house that had just been burglarized. </a:t>
            </a:r>
          </a:p>
          <a:p>
            <a:pPr marL="0" indent="0" algn="l" rtl="0">
              <a:buNone/>
            </a:pPr>
            <a:r>
              <a:rPr lang="en-US" dirty="0"/>
              <a:t> </a:t>
            </a:r>
            <a:r>
              <a:rPr lang="en-US" dirty="0" smtClean="0"/>
              <a:t>   He was walking down an alley with a </a:t>
            </a:r>
          </a:p>
          <a:p>
            <a:pPr marL="0" indent="0" algn="l" rtl="0">
              <a:buNone/>
            </a:pPr>
            <a:r>
              <a:rPr lang="en-US" dirty="0"/>
              <a:t> </a:t>
            </a:r>
            <a:r>
              <a:rPr lang="en-US" dirty="0" smtClean="0"/>
              <a:t>    ladder in his hands. </a:t>
            </a:r>
          </a:p>
          <a:p>
            <a:pPr marL="0" indent="0" algn="l" rtl="0">
              <a:buNone/>
            </a:pPr>
            <a:endParaRPr lang="en-US" dirty="0"/>
          </a:p>
          <a:p>
            <a:pPr algn="l" rtl="0"/>
            <a:r>
              <a:rPr lang="en-US" dirty="0" smtClean="0"/>
              <a:t>He said he did not do the burglary. </a:t>
            </a:r>
          </a:p>
          <a:p>
            <a:pPr marL="0" indent="0" algn="l" rtl="0">
              <a:buNone/>
            </a:pPr>
            <a:r>
              <a:rPr lang="en-US" dirty="0"/>
              <a:t> </a:t>
            </a:r>
            <a:r>
              <a:rPr lang="en-US" dirty="0" smtClean="0"/>
              <a:t>   Nobody witnessed the crime. </a:t>
            </a:r>
            <a:endParaRPr lang="en-US" dirty="0"/>
          </a:p>
          <a:p>
            <a:pPr marL="0" indent="0" algn="l" rtl="0">
              <a:buNone/>
            </a:pPr>
            <a:endParaRPr lang="en-US" dirty="0"/>
          </a:p>
          <a:p>
            <a:pPr algn="l" rtl="0"/>
            <a:r>
              <a:rPr lang="en-US" dirty="0" smtClean="0"/>
              <a:t>Did he do it?</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961" y="1815667"/>
            <a:ext cx="828675" cy="159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8558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Judge Found Him Guilty!</a:t>
            </a:r>
            <a:endParaRPr lang="he-IL" dirty="0"/>
          </a:p>
        </p:txBody>
      </p:sp>
      <p:sp>
        <p:nvSpPr>
          <p:cNvPr id="3" name="מציין מיקום תוכן 2"/>
          <p:cNvSpPr>
            <a:spLocks noGrp="1"/>
          </p:cNvSpPr>
          <p:nvPr>
            <p:ph idx="1"/>
          </p:nvPr>
        </p:nvSpPr>
        <p:spPr/>
        <p:txBody>
          <a:bodyPr>
            <a:normAutofit fontScale="70000" lnSpcReduction="20000"/>
          </a:bodyPr>
          <a:lstStyle/>
          <a:p>
            <a:pPr algn="l" rtl="0"/>
            <a:r>
              <a:rPr lang="en-US" dirty="0" smtClean="0"/>
              <a:t>Jimmy had shown a pattern of behavior.</a:t>
            </a:r>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smtClean="0"/>
          </a:p>
          <a:p>
            <a:pPr marL="0" indent="0" algn="l" rtl="0">
              <a:buNone/>
            </a:pPr>
            <a:endParaRPr lang="en-US" dirty="0"/>
          </a:p>
          <a:p>
            <a:pPr marL="0" indent="0" algn="l" rtl="0">
              <a:buNone/>
            </a:pPr>
            <a:endParaRPr lang="en-US" dirty="0" smtClean="0"/>
          </a:p>
          <a:p>
            <a:pPr algn="l" rtl="0"/>
            <a:r>
              <a:rPr lang="en-US" dirty="0" smtClean="0"/>
              <a:t>In each of his </a:t>
            </a:r>
            <a:r>
              <a:rPr lang="en-US" dirty="0" smtClean="0"/>
              <a:t>two past </a:t>
            </a:r>
            <a:r>
              <a:rPr lang="en-US" dirty="0" smtClean="0"/>
              <a:t>crimes, he had:</a:t>
            </a:r>
          </a:p>
          <a:p>
            <a:pPr lvl="1" algn="l" rtl="0"/>
            <a:r>
              <a:rPr lang="en-US" dirty="0" smtClean="0"/>
              <a:t>Used a ladder</a:t>
            </a:r>
          </a:p>
          <a:p>
            <a:pPr lvl="1" algn="l" rtl="0"/>
            <a:r>
              <a:rPr lang="en-US" dirty="0" smtClean="0"/>
              <a:t>Climbed into the upstairs window </a:t>
            </a: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9" y="1739061"/>
            <a:ext cx="1926133" cy="1464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8575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Patterns of Behavior</a:t>
            </a:r>
            <a:endParaRPr lang="en-US" dirty="0"/>
          </a:p>
        </p:txBody>
      </p:sp>
      <p:sp>
        <p:nvSpPr>
          <p:cNvPr id="3" name="Content Placeholder 2"/>
          <p:cNvSpPr>
            <a:spLocks noGrp="1"/>
          </p:cNvSpPr>
          <p:nvPr>
            <p:ph idx="1"/>
          </p:nvPr>
        </p:nvSpPr>
        <p:spPr/>
        <p:txBody>
          <a:bodyPr>
            <a:normAutofit/>
          </a:bodyPr>
          <a:lstStyle/>
          <a:p>
            <a:r>
              <a:rPr lang="en-US" sz="2400" dirty="0" smtClean="0"/>
              <a:t>Identifying and explaining patterns in a story or character.</a:t>
            </a:r>
          </a:p>
          <a:p>
            <a:pPr marL="0" indent="0">
              <a:buNone/>
            </a:pPr>
            <a:r>
              <a:rPr lang="en-US" sz="2400" dirty="0" smtClean="0"/>
              <a:t> </a:t>
            </a:r>
          </a:p>
          <a:p>
            <a:r>
              <a:rPr lang="en-US" sz="2400" dirty="0" smtClean="0"/>
              <a:t>You must have two examples supporting </a:t>
            </a:r>
          </a:p>
          <a:p>
            <a:pPr marL="0" indent="0">
              <a:buNone/>
            </a:pPr>
            <a:r>
              <a:rPr lang="en-US" sz="2400" dirty="0"/>
              <a:t> </a:t>
            </a:r>
            <a:r>
              <a:rPr lang="en-US" sz="2400" dirty="0" smtClean="0"/>
              <a:t>    the pattern. </a:t>
            </a:r>
          </a:p>
          <a:p>
            <a:pPr marL="0" indent="0">
              <a:buNone/>
            </a:pPr>
            <a:endParaRPr lang="en-US" sz="2400" dirty="0" smtClean="0"/>
          </a:p>
          <a:p>
            <a:r>
              <a:rPr lang="en-US" sz="2400" dirty="0" smtClean="0"/>
              <a:t>Key Vocabulary: </a:t>
            </a:r>
            <a:r>
              <a:rPr lang="en-US" sz="2400" b="1" i="1" dirty="0" smtClean="0">
                <a:solidFill>
                  <a:schemeClr val="accent6">
                    <a:lumMod val="75000"/>
                  </a:schemeClr>
                </a:solidFill>
              </a:rPr>
              <a:t>pattern, repeat, repetition, </a:t>
            </a:r>
          </a:p>
          <a:p>
            <a:pPr marL="0" indent="0">
              <a:buNone/>
            </a:pPr>
            <a:r>
              <a:rPr lang="en-US" sz="2400" b="1" i="1" dirty="0" smtClean="0">
                <a:solidFill>
                  <a:schemeClr val="accent6">
                    <a:lumMod val="75000"/>
                  </a:schemeClr>
                </a:solidFill>
              </a:rPr>
              <a:t>     </a:t>
            </a:r>
            <a:r>
              <a:rPr lang="en-US" sz="2400" b="1" i="1" dirty="0" smtClean="0">
                <a:solidFill>
                  <a:schemeClr val="accent6">
                    <a:lumMod val="75000"/>
                  </a:schemeClr>
                </a:solidFill>
              </a:rPr>
              <a:t>significance, similar, always, many times, tendency </a:t>
            </a:r>
          </a:p>
          <a:p>
            <a:endParaRPr lang="en-US" dirty="0"/>
          </a:p>
        </p:txBody>
      </p:sp>
      <p:pic>
        <p:nvPicPr>
          <p:cNvPr id="4" name="מציין מיקום תוכן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707654"/>
            <a:ext cx="1475782" cy="2088232"/>
          </a:xfrm>
          <a:prstGeom prst="rect">
            <a:avLst/>
          </a:prstGeom>
        </p:spPr>
      </p:pic>
    </p:spTree>
    <p:extLst>
      <p:ext uri="{BB962C8B-B14F-4D97-AF65-F5344CB8AC3E}">
        <p14:creationId xmlns:p14="http://schemas.microsoft.com/office/powerpoint/2010/main" val="14894340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How are they similar? Different?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1273175"/>
            <a:ext cx="2232024" cy="28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273175"/>
            <a:ext cx="2247900" cy="282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6579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t>Sample Question: Why is Christy concerned about Ben’s excitement about the student’s interest  in The Wave? </a:t>
            </a:r>
            <a:endParaRPr lang="en-US" sz="2400" b="1" dirty="0"/>
          </a:p>
        </p:txBody>
      </p:sp>
      <p:sp>
        <p:nvSpPr>
          <p:cNvPr id="3" name="Content Placeholder 2"/>
          <p:cNvSpPr>
            <a:spLocks noGrp="1"/>
          </p:cNvSpPr>
          <p:nvPr>
            <p:ph idx="1"/>
          </p:nvPr>
        </p:nvSpPr>
        <p:spPr/>
        <p:txBody>
          <a:bodyPr>
            <a:normAutofit/>
          </a:bodyPr>
          <a:lstStyle/>
          <a:p>
            <a:pPr marL="0" indent="0">
              <a:buNone/>
            </a:pPr>
            <a:r>
              <a:rPr lang="en-US" sz="2000" dirty="0" smtClean="0"/>
              <a:t>Ben has a </a:t>
            </a:r>
            <a:r>
              <a:rPr lang="en-US" sz="2000" b="1" dirty="0" smtClean="0">
                <a:solidFill>
                  <a:srgbClr val="FF0000"/>
                </a:solidFill>
              </a:rPr>
              <a:t>pattern of behavior </a:t>
            </a:r>
            <a:r>
              <a:rPr lang="en-US" sz="2000" dirty="0" smtClean="0"/>
              <a:t>of becoming overzealous about topics he becomes interested in. Christy believes that this tendency will repeat itself when it comes to The Wave. For example…</a:t>
            </a:r>
          </a:p>
          <a:p>
            <a:pPr marL="0" indent="0">
              <a:buNone/>
            </a:pPr>
            <a:endParaRPr lang="en-US" sz="2000" dirty="0" smtClean="0"/>
          </a:p>
          <a:p>
            <a:r>
              <a:rPr lang="en-US" sz="2000" dirty="0" smtClean="0"/>
              <a:t>He became obsessed with Native Americans and invited one to dinner, starting wearing moccasins and slept in a </a:t>
            </a:r>
            <a:r>
              <a:rPr lang="en-US" sz="2000" dirty="0" err="1" smtClean="0"/>
              <a:t>tippi</a:t>
            </a:r>
            <a:r>
              <a:rPr lang="en-US" sz="2000" dirty="0" smtClean="0"/>
              <a:t>. </a:t>
            </a:r>
          </a:p>
          <a:p>
            <a:endParaRPr lang="en-US" sz="2000" dirty="0" smtClean="0"/>
          </a:p>
          <a:p>
            <a:r>
              <a:rPr lang="en-US" sz="2000" dirty="0" smtClean="0"/>
              <a:t>Ben became obsessed with Bridge and starting reading tons of books in order to learn how to play better. In addition, he started to compete in many tournaments. </a:t>
            </a:r>
          </a:p>
          <a:p>
            <a:endParaRPr lang="en-US" sz="2000" dirty="0"/>
          </a:p>
        </p:txBody>
      </p:sp>
    </p:spTree>
    <p:extLst>
      <p:ext uri="{BB962C8B-B14F-4D97-AF65-F5344CB8AC3E}">
        <p14:creationId xmlns:p14="http://schemas.microsoft.com/office/powerpoint/2010/main" val="4718750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7784" y="123478"/>
            <a:ext cx="3670015" cy="3975850"/>
          </a:xfrm>
          <a:prstGeom prst="rect">
            <a:avLst/>
          </a:prstGeom>
        </p:spPr>
      </p:pic>
      <p:sp>
        <p:nvSpPr>
          <p:cNvPr id="7" name="Text Placeholder 6"/>
          <p:cNvSpPr>
            <a:spLocks noGrp="1"/>
          </p:cNvSpPr>
          <p:nvPr>
            <p:ph type="body" sz="half" idx="2"/>
          </p:nvPr>
        </p:nvSpPr>
        <p:spPr/>
        <p:txBody>
          <a:bodyPr>
            <a:normAutofit fontScale="85000" lnSpcReduction="20000"/>
          </a:bodyPr>
          <a:lstStyle/>
          <a:p>
            <a:endParaRPr lang="en-US" dirty="0" smtClean="0"/>
          </a:p>
          <a:p>
            <a:pPr algn="ctr"/>
            <a:r>
              <a:rPr lang="en-US" sz="2800" b="1" dirty="0" smtClean="0"/>
              <a:t>Do you think this teacher likes children? </a:t>
            </a:r>
            <a:endParaRPr lang="en-US" sz="2800" b="1" dirty="0"/>
          </a:p>
        </p:txBody>
      </p:sp>
    </p:spTree>
    <p:extLst>
      <p:ext uri="{BB962C8B-B14F-4D97-AF65-F5344CB8AC3E}">
        <p14:creationId xmlns:p14="http://schemas.microsoft.com/office/powerpoint/2010/main" val="33980048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Inferences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Reading between the lines to </a:t>
            </a:r>
          </a:p>
          <a:p>
            <a:pPr marL="0" indent="0">
              <a:buNone/>
            </a:pPr>
            <a:r>
              <a:rPr lang="en-US" sz="2800" dirty="0" smtClean="0"/>
              <a:t>     understand information that is </a:t>
            </a:r>
          </a:p>
          <a:p>
            <a:pPr marL="0" indent="0">
              <a:buNone/>
            </a:pPr>
            <a:r>
              <a:rPr lang="en-US" sz="2800" dirty="0"/>
              <a:t> </a:t>
            </a:r>
            <a:r>
              <a:rPr lang="en-US" sz="2800" dirty="0" smtClean="0"/>
              <a:t>    not specifically stated. </a:t>
            </a:r>
          </a:p>
          <a:p>
            <a:pPr marL="0" indent="0">
              <a:buNone/>
            </a:pPr>
            <a:endParaRPr lang="en-US" sz="2800" dirty="0" smtClean="0"/>
          </a:p>
          <a:p>
            <a:r>
              <a:rPr lang="en-US" sz="2800" dirty="0" smtClean="0"/>
              <a:t>You must have specific examples </a:t>
            </a:r>
          </a:p>
          <a:p>
            <a:pPr marL="0" indent="0">
              <a:buNone/>
            </a:pPr>
            <a:r>
              <a:rPr lang="en-US" sz="2800" dirty="0" smtClean="0"/>
              <a:t>      to support your inference. </a:t>
            </a:r>
          </a:p>
          <a:p>
            <a:pPr marL="0" indent="0">
              <a:buNone/>
            </a:pPr>
            <a:endParaRPr lang="en-US" sz="2800" dirty="0" smtClean="0"/>
          </a:p>
          <a:p>
            <a:r>
              <a:rPr lang="en-US" sz="2800" dirty="0" smtClean="0"/>
              <a:t>Key Vocabulary: </a:t>
            </a:r>
            <a:r>
              <a:rPr lang="en-US" sz="2800" b="1" i="1" dirty="0" smtClean="0">
                <a:solidFill>
                  <a:schemeClr val="accent2">
                    <a:lumMod val="75000"/>
                  </a:schemeClr>
                </a:solidFill>
              </a:rPr>
              <a:t>infer, deduce, conclude, read between the lines, assume</a:t>
            </a:r>
            <a:endParaRPr lang="he-IL" sz="2800" b="1" i="1" dirty="0" smtClean="0">
              <a:solidFill>
                <a:schemeClr val="accent2">
                  <a:lumMod val="75000"/>
                </a:schemeClr>
              </a:solidFill>
            </a:endParaRPr>
          </a:p>
          <a:p>
            <a:endParaRPr lang="en-US" dirty="0"/>
          </a:p>
        </p:txBody>
      </p:sp>
      <p:pic>
        <p:nvPicPr>
          <p:cNvPr id="6" name="Picture 5"/>
          <p:cNvPicPr>
            <a:picLocks noChangeAspect="1"/>
          </p:cNvPicPr>
          <p:nvPr/>
        </p:nvPicPr>
        <p:blipFill>
          <a:blip r:embed="rId2"/>
          <a:stretch>
            <a:fillRect/>
          </a:stretch>
        </p:blipFill>
        <p:spPr>
          <a:xfrm>
            <a:off x="5652120" y="1203598"/>
            <a:ext cx="2596166" cy="1557700"/>
          </a:xfrm>
          <a:prstGeom prst="rect">
            <a:avLst/>
          </a:prstGeom>
        </p:spPr>
      </p:pic>
    </p:spTree>
    <p:extLst>
      <p:ext uri="{BB962C8B-B14F-4D97-AF65-F5344CB8AC3E}">
        <p14:creationId xmlns:p14="http://schemas.microsoft.com/office/powerpoint/2010/main" val="26254277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smtClean="0"/>
              <a:t>Sample Question: Why was the Jewish kid beat up? </a:t>
            </a:r>
            <a:endParaRPr lang="en-US" sz="2800" b="1" dirty="0"/>
          </a:p>
        </p:txBody>
      </p:sp>
      <p:sp>
        <p:nvSpPr>
          <p:cNvPr id="3" name="Content Placeholder 2"/>
          <p:cNvSpPr>
            <a:spLocks noGrp="1"/>
          </p:cNvSpPr>
          <p:nvPr>
            <p:ph idx="1"/>
          </p:nvPr>
        </p:nvSpPr>
        <p:spPr/>
        <p:txBody>
          <a:bodyPr>
            <a:noAutofit/>
          </a:bodyPr>
          <a:lstStyle/>
          <a:p>
            <a:pPr marL="0" indent="0">
              <a:buNone/>
            </a:pPr>
            <a:r>
              <a:rPr lang="en-US" sz="2400" dirty="0" smtClean="0"/>
              <a:t>We are not told why the Jewish kid was beat up. However, we can </a:t>
            </a:r>
            <a:r>
              <a:rPr lang="en-US" sz="2400" dirty="0" smtClean="0">
                <a:solidFill>
                  <a:srgbClr val="FF0000"/>
                </a:solidFill>
              </a:rPr>
              <a:t>assume</a:t>
            </a:r>
            <a:r>
              <a:rPr lang="en-US" sz="2400" dirty="0" smtClean="0"/>
              <a:t> that it was because he was Jewish for a couple of reasons. </a:t>
            </a:r>
          </a:p>
          <a:p>
            <a:pPr marL="0" indent="0">
              <a:buNone/>
            </a:pPr>
            <a:endParaRPr lang="en-US" sz="2400" dirty="0" smtClean="0"/>
          </a:p>
          <a:p>
            <a:r>
              <a:rPr lang="en-US" sz="2400" dirty="0" smtClean="0"/>
              <a:t>First, there was only </a:t>
            </a:r>
            <a:r>
              <a:rPr lang="en-US" sz="2400" smtClean="0"/>
              <a:t>one kid </a:t>
            </a:r>
            <a:r>
              <a:rPr lang="en-US" sz="2400" dirty="0" smtClean="0"/>
              <a:t>beat up for not joining The Wave and he happened to be Jewish.</a:t>
            </a:r>
          </a:p>
          <a:p>
            <a:endParaRPr lang="en-US" sz="2400" dirty="0" smtClean="0"/>
          </a:p>
          <a:p>
            <a:r>
              <a:rPr lang="en-US" sz="2400" dirty="0" smtClean="0"/>
              <a:t>Second, the attackers called the kid a “dirty Jew”. </a:t>
            </a:r>
            <a:endParaRPr lang="en-US" sz="2400" dirty="0"/>
          </a:p>
        </p:txBody>
      </p:sp>
    </p:spTree>
    <p:extLst>
      <p:ext uri="{BB962C8B-B14F-4D97-AF65-F5344CB8AC3E}">
        <p14:creationId xmlns:p14="http://schemas.microsoft.com/office/powerpoint/2010/main" val="21489853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lumMod val="75000"/>
                  </a:schemeClr>
                </a:solidFill>
              </a:rPr>
              <a:t>Read the question carefully to determine which HOTS to use. Choose the HOTS before starting to write the answer. </a:t>
            </a:r>
          </a:p>
          <a:p>
            <a:pPr marL="0" indent="0">
              <a:buNone/>
            </a:pPr>
            <a:endParaRPr lang="en-US" dirty="0" smtClean="0"/>
          </a:p>
          <a:p>
            <a:r>
              <a:rPr lang="en-US" dirty="0" smtClean="0">
                <a:solidFill>
                  <a:schemeClr val="accent3">
                    <a:lumMod val="50000"/>
                  </a:schemeClr>
                </a:solidFill>
              </a:rPr>
              <a:t>For every single HOTS question you MUST have: HOTS Vocabulary + Examples from the poem/story/novel</a:t>
            </a:r>
          </a:p>
          <a:p>
            <a:pPr marL="0" indent="0">
              <a:buNone/>
            </a:pPr>
            <a:endParaRPr lang="en-US" dirty="0" smtClean="0"/>
          </a:p>
          <a:p>
            <a:r>
              <a:rPr lang="en-US" dirty="0" smtClean="0">
                <a:solidFill>
                  <a:schemeClr val="accent2">
                    <a:lumMod val="75000"/>
                  </a:schemeClr>
                </a:solidFill>
              </a:rPr>
              <a:t>Read your answer once you are done to see if additional examples and vocabulary can be added. </a:t>
            </a:r>
            <a:endParaRPr lang="en-US" dirty="0">
              <a:solidFill>
                <a:schemeClr val="accent2">
                  <a:lumMod val="75000"/>
                </a:schemeClr>
              </a:solidFill>
            </a:endParaRPr>
          </a:p>
        </p:txBody>
      </p:sp>
    </p:spTree>
    <p:extLst>
      <p:ext uri="{BB962C8B-B14F-4D97-AF65-F5344CB8AC3E}">
        <p14:creationId xmlns:p14="http://schemas.microsoft.com/office/powerpoint/2010/main" val="30656518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Comparing &amp; Contrasting</a:t>
            </a:r>
            <a:endParaRPr lang="he-IL" dirty="0"/>
          </a:p>
        </p:txBody>
      </p:sp>
      <p:sp>
        <p:nvSpPr>
          <p:cNvPr id="3" name="מציין מיקום טקסט 2"/>
          <p:cNvSpPr>
            <a:spLocks noGrp="1"/>
          </p:cNvSpPr>
          <p:nvPr>
            <p:ph type="body" idx="1"/>
          </p:nvPr>
        </p:nvSpPr>
        <p:spPr/>
        <p:txBody>
          <a:bodyPr>
            <a:normAutofit lnSpcReduction="10000"/>
          </a:bodyPr>
          <a:lstStyle/>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800" dirty="0" smtClean="0"/>
              <a:t>How </a:t>
            </a:r>
            <a:r>
              <a:rPr lang="en-US" sz="2800" dirty="0" smtClean="0"/>
              <a:t>are two things different? </a:t>
            </a:r>
            <a:endParaRPr lang="en-US" sz="2800" dirty="0" smtClean="0"/>
          </a:p>
          <a:p>
            <a:pPr marL="0" indent="0">
              <a:buNone/>
            </a:pPr>
            <a:r>
              <a:rPr lang="en-US" sz="2800" dirty="0"/>
              <a:t> </a:t>
            </a:r>
            <a:r>
              <a:rPr lang="en-US" sz="2800" dirty="0" smtClean="0"/>
              <a:t>     </a:t>
            </a:r>
            <a:r>
              <a:rPr lang="en-US" sz="2800" dirty="0" smtClean="0"/>
              <a:t>How </a:t>
            </a:r>
            <a:r>
              <a:rPr lang="en-US" sz="2800" dirty="0" smtClean="0"/>
              <a:t>are two things the same?</a:t>
            </a:r>
          </a:p>
          <a:p>
            <a:endParaRPr lang="en-US" sz="2800" dirty="0" smtClean="0"/>
          </a:p>
          <a:p>
            <a:pPr marL="457200" indent="-457200">
              <a:buFont typeface="Arial" panose="020B0604020202020204" pitchFamily="34" charset="0"/>
              <a:buChar char="•"/>
            </a:pPr>
            <a:r>
              <a:rPr lang="en-US" sz="2800" dirty="0" smtClean="0"/>
              <a:t>You must have an example for each item you are comparing.</a:t>
            </a:r>
          </a:p>
          <a:p>
            <a:endParaRPr lang="en-US" sz="2800" dirty="0" smtClean="0"/>
          </a:p>
          <a:p>
            <a:pPr marL="457200" indent="-457200">
              <a:buFont typeface="Arial" panose="020B0604020202020204" pitchFamily="34" charset="0"/>
              <a:buChar char="•"/>
            </a:pPr>
            <a:r>
              <a:rPr lang="en-US" sz="2800" dirty="0" smtClean="0"/>
              <a:t>Key Vocabulary: </a:t>
            </a:r>
            <a:r>
              <a:rPr lang="en-US" sz="2800" b="1" i="1" dirty="0" smtClean="0">
                <a:solidFill>
                  <a:schemeClr val="accent4">
                    <a:lumMod val="75000"/>
                  </a:schemeClr>
                </a:solidFill>
              </a:rPr>
              <a:t>alike, similar, different, on the one hand, on the other hand, in contrast to</a:t>
            </a:r>
          </a:p>
        </p:txBody>
      </p:sp>
      <p:pic>
        <p:nvPicPr>
          <p:cNvPr id="4" name="Picture 3"/>
          <p:cNvPicPr>
            <a:picLocks noChangeAspect="1"/>
          </p:cNvPicPr>
          <p:nvPr/>
        </p:nvPicPr>
        <p:blipFill>
          <a:blip r:embed="rId2"/>
          <a:stretch>
            <a:fillRect/>
          </a:stretch>
        </p:blipFill>
        <p:spPr>
          <a:xfrm>
            <a:off x="6084168" y="1059582"/>
            <a:ext cx="2227064" cy="1668148"/>
          </a:xfrm>
          <a:prstGeom prst="rect">
            <a:avLst/>
          </a:prstGeom>
        </p:spPr>
      </p:pic>
    </p:spTree>
    <p:extLst>
      <p:ext uri="{BB962C8B-B14F-4D97-AF65-F5344CB8AC3E}">
        <p14:creationId xmlns:p14="http://schemas.microsoft.com/office/powerpoint/2010/main" val="36404358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l"/>
            <a:r>
              <a:rPr lang="en-US" sz="2800" b="1" dirty="0" smtClean="0"/>
              <a:t>Sample Question: How do David and Laurie view the Wave differently? </a:t>
            </a:r>
            <a:endParaRPr lang="he-IL" sz="2800" b="1" dirty="0"/>
          </a:p>
        </p:txBody>
      </p:sp>
      <p:sp>
        <p:nvSpPr>
          <p:cNvPr id="3" name="מציין מיקום טקסט 2"/>
          <p:cNvSpPr>
            <a:spLocks noGrp="1"/>
          </p:cNvSpPr>
          <p:nvPr>
            <p:ph type="body" idx="1"/>
          </p:nvPr>
        </p:nvSpPr>
        <p:spPr/>
        <p:txBody>
          <a:bodyPr/>
          <a:lstStyle/>
          <a:p>
            <a:endParaRPr lang="en-US" sz="1800" dirty="0" smtClean="0">
              <a:solidFill>
                <a:srgbClr val="C00000"/>
              </a:solidFill>
            </a:endParaRPr>
          </a:p>
          <a:p>
            <a:r>
              <a:rPr lang="en-US" sz="1800" dirty="0" smtClean="0">
                <a:solidFill>
                  <a:srgbClr val="C00000"/>
                </a:solidFill>
              </a:rPr>
              <a:t>On </a:t>
            </a:r>
            <a:r>
              <a:rPr lang="en-US" sz="1800" dirty="0" smtClean="0">
                <a:solidFill>
                  <a:srgbClr val="C00000"/>
                </a:solidFill>
              </a:rPr>
              <a:t>the one hand</a:t>
            </a:r>
            <a:r>
              <a:rPr lang="en-US" sz="1800" dirty="0" smtClean="0"/>
              <a:t>, </a:t>
            </a:r>
            <a:r>
              <a:rPr lang="en-US" sz="1800" b="1" dirty="0"/>
              <a:t>L</a:t>
            </a:r>
            <a:r>
              <a:rPr lang="en-US" sz="1800" b="1" dirty="0" smtClean="0"/>
              <a:t>aurie</a:t>
            </a:r>
            <a:r>
              <a:rPr lang="en-US" sz="1800" dirty="0" smtClean="0"/>
              <a:t> views The Wave as dangerous. </a:t>
            </a:r>
            <a:endParaRPr lang="en-US" sz="1800" dirty="0"/>
          </a:p>
          <a:p>
            <a:pPr marL="457200" indent="-457200">
              <a:buFont typeface="Arial" panose="020B0604020202020204" pitchFamily="34" charset="0"/>
              <a:buChar char="•"/>
            </a:pPr>
            <a:r>
              <a:rPr lang="en-US" sz="1800" dirty="0" smtClean="0"/>
              <a:t>Anonymous letter</a:t>
            </a:r>
          </a:p>
          <a:p>
            <a:pPr marL="457200" indent="-457200">
              <a:buFont typeface="Arial" panose="020B0604020202020204" pitchFamily="34" charset="0"/>
              <a:buChar char="•"/>
            </a:pPr>
            <a:r>
              <a:rPr lang="en-US" sz="1800" dirty="0" smtClean="0"/>
              <a:t>Student getting beat up </a:t>
            </a:r>
          </a:p>
          <a:p>
            <a:pPr marL="457200" indent="-457200">
              <a:buFont typeface="Arial" panose="020B0604020202020204" pitchFamily="34" charset="0"/>
              <a:buChar char="•"/>
            </a:pPr>
            <a:r>
              <a:rPr lang="en-US" sz="1800" dirty="0" smtClean="0"/>
              <a:t>The salute at the game.</a:t>
            </a:r>
          </a:p>
          <a:p>
            <a:endParaRPr lang="en-US" sz="1800" dirty="0" smtClean="0"/>
          </a:p>
          <a:p>
            <a:endParaRPr lang="en-US" sz="1800" dirty="0" smtClean="0"/>
          </a:p>
          <a:p>
            <a:r>
              <a:rPr lang="en-US" sz="1800" dirty="0" smtClean="0">
                <a:solidFill>
                  <a:srgbClr val="C00000"/>
                </a:solidFill>
              </a:rPr>
              <a:t>On the other hand</a:t>
            </a:r>
            <a:r>
              <a:rPr lang="en-US" sz="1800" dirty="0" smtClean="0"/>
              <a:t>, </a:t>
            </a:r>
            <a:r>
              <a:rPr lang="en-US" sz="1800" b="1" dirty="0" smtClean="0"/>
              <a:t>David</a:t>
            </a:r>
            <a:r>
              <a:rPr lang="en-US" sz="1800" dirty="0" smtClean="0"/>
              <a:t> sees The Wave in a positive way.</a:t>
            </a:r>
          </a:p>
          <a:p>
            <a:pPr marL="285750" indent="-285750">
              <a:buFont typeface="Arial" panose="020B0604020202020204" pitchFamily="34" charset="0"/>
              <a:buChar char="•"/>
            </a:pPr>
            <a:r>
              <a:rPr lang="en-US" sz="1800" dirty="0" smtClean="0"/>
              <a:t>There are no more cliques. </a:t>
            </a:r>
          </a:p>
          <a:p>
            <a:pPr marL="285750" indent="-285750">
              <a:buFont typeface="Arial" panose="020B0604020202020204" pitchFamily="34" charset="0"/>
              <a:buChar char="•"/>
            </a:pPr>
            <a:r>
              <a:rPr lang="en-US" sz="1800" dirty="0" smtClean="0"/>
              <a:t>He can use it to help the football team that never wins a game.</a:t>
            </a:r>
          </a:p>
          <a:p>
            <a:pPr marL="285750" indent="-285750">
              <a:buFont typeface="Arial" panose="020B0604020202020204" pitchFamily="34" charset="0"/>
              <a:buChar char="•"/>
            </a:pPr>
            <a:r>
              <a:rPr lang="en-US" sz="1800" dirty="0" smtClean="0"/>
              <a:t>There is no more competition and everyone is included (even people like Robert) </a:t>
            </a:r>
            <a:endParaRPr lang="he-IL" sz="1800" dirty="0"/>
          </a:p>
        </p:txBody>
      </p:sp>
    </p:spTree>
    <p:extLst>
      <p:ext uri="{BB962C8B-B14F-4D97-AF65-F5344CB8AC3E}">
        <p14:creationId xmlns:p14="http://schemas.microsoft.com/office/powerpoint/2010/main" val="9433355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9552" y="195486"/>
            <a:ext cx="8229600" cy="914400"/>
          </a:xfrm>
        </p:spPr>
        <p:txBody>
          <a:bodyPr>
            <a:normAutofit fontScale="90000"/>
          </a:bodyPr>
          <a:lstStyle/>
          <a:p>
            <a:r>
              <a:rPr lang="en-US" b="1" dirty="0" smtClean="0">
                <a:solidFill>
                  <a:srgbClr val="800000"/>
                </a:solidFill>
              </a:rPr>
              <a:t>Is the woman in this picture young or old?</a:t>
            </a:r>
            <a:endParaRPr lang="en-US" b="1" dirty="0">
              <a:solidFill>
                <a:srgbClr val="800000"/>
              </a:solidFill>
            </a:endParaRPr>
          </a:p>
        </p:txBody>
      </p:sp>
      <p:pic>
        <p:nvPicPr>
          <p:cNvPr id="7" name="תמונה 1" descr="http://files.myopera.com/Dava/albums/170157/Young%20Lady%20or%20Old%20Woman.gif"/>
          <p:cNvPicPr/>
          <p:nvPr/>
        </p:nvPicPr>
        <p:blipFill>
          <a:blip r:embed="rId2">
            <a:extLst>
              <a:ext uri="{28A0092B-C50C-407E-A947-70E740481C1C}">
                <a14:useLocalDpi xmlns:a14="http://schemas.microsoft.com/office/drawing/2010/main" val="0"/>
              </a:ext>
            </a:extLst>
          </a:blip>
          <a:srcRect/>
          <a:stretch>
            <a:fillRect/>
          </a:stretch>
        </p:blipFill>
        <p:spPr bwMode="auto">
          <a:xfrm>
            <a:off x="2782935" y="1419621"/>
            <a:ext cx="3661274" cy="3386511"/>
          </a:xfrm>
          <a:prstGeom prst="rect">
            <a:avLst/>
          </a:prstGeom>
          <a:noFill/>
          <a:ln>
            <a:noFill/>
          </a:ln>
        </p:spPr>
      </p:pic>
    </p:spTree>
    <p:extLst>
      <p:ext uri="{BB962C8B-B14F-4D97-AF65-F5344CB8AC3E}">
        <p14:creationId xmlns:p14="http://schemas.microsoft.com/office/powerpoint/2010/main" val="21512704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sz="3200" b="1" dirty="0" smtClean="0"/>
              <a:t>Distinguishing Different Perspectives</a:t>
            </a:r>
            <a:endParaRPr lang="he-IL" sz="3200" b="1" dirty="0"/>
          </a:p>
        </p:txBody>
      </p:sp>
      <p:sp>
        <p:nvSpPr>
          <p:cNvPr id="3" name="מציין מיקום טקסט 2"/>
          <p:cNvSpPr>
            <a:spLocks noGrp="1"/>
          </p:cNvSpPr>
          <p:nvPr>
            <p:ph type="body" idx="1"/>
          </p:nvPr>
        </p:nvSpPr>
        <p:spPr/>
        <p:txBody>
          <a:bodyPr/>
          <a:lstStyle/>
          <a:p>
            <a:pPr marL="457200" indent="-457200">
              <a:buFont typeface="Arial" panose="020B0604020202020204" pitchFamily="34" charset="0"/>
              <a:buChar char="•"/>
            </a:pPr>
            <a:r>
              <a:rPr lang="en-US" sz="2400" dirty="0" smtClean="0"/>
              <a:t>Explaining how things are viewed </a:t>
            </a:r>
            <a:endParaRPr lang="en-US" sz="2400" dirty="0" smtClean="0"/>
          </a:p>
          <a:p>
            <a:pPr marL="0" indent="0">
              <a:buNone/>
            </a:pPr>
            <a:r>
              <a:rPr lang="en-US" sz="2400" dirty="0"/>
              <a:t> </a:t>
            </a:r>
            <a:r>
              <a:rPr lang="en-US" sz="2400" dirty="0" smtClean="0"/>
              <a:t>      </a:t>
            </a:r>
            <a:r>
              <a:rPr lang="en-US" sz="2400" dirty="0" smtClean="0"/>
              <a:t>differently </a:t>
            </a:r>
            <a:r>
              <a:rPr lang="en-US" sz="2400" dirty="0" smtClean="0"/>
              <a:t>by different people or </a:t>
            </a:r>
            <a:endParaRPr lang="en-US" sz="2400" dirty="0" smtClean="0"/>
          </a:p>
          <a:p>
            <a:pPr marL="0" indent="0">
              <a:buNone/>
            </a:pPr>
            <a:r>
              <a:rPr lang="en-US" sz="2400" dirty="0"/>
              <a:t> </a:t>
            </a:r>
            <a:r>
              <a:rPr lang="en-US" sz="2400" dirty="0" smtClean="0"/>
              <a:t>      </a:t>
            </a:r>
            <a:r>
              <a:rPr lang="en-US" sz="2400" dirty="0" smtClean="0"/>
              <a:t>at </a:t>
            </a:r>
            <a:r>
              <a:rPr lang="en-US" sz="2400" dirty="0" smtClean="0"/>
              <a:t>different parts of a literary piece. </a:t>
            </a:r>
          </a:p>
          <a:p>
            <a:endParaRPr lang="en-US" sz="2400" dirty="0" smtClean="0"/>
          </a:p>
          <a:p>
            <a:pPr marL="457200" indent="-457200">
              <a:buFont typeface="Arial" panose="020B0604020202020204" pitchFamily="34" charset="0"/>
              <a:buChar char="•"/>
            </a:pPr>
            <a:r>
              <a:rPr lang="en-US" sz="2400" dirty="0" smtClean="0"/>
              <a:t>You must have TWO perspectives </a:t>
            </a:r>
            <a:r>
              <a:rPr lang="en-US" sz="2400" dirty="0" smtClean="0"/>
              <a:t>and</a:t>
            </a:r>
          </a:p>
          <a:p>
            <a:pPr marL="0" indent="0">
              <a:buNone/>
            </a:pPr>
            <a:r>
              <a:rPr lang="en-US" sz="2400" dirty="0"/>
              <a:t> </a:t>
            </a:r>
            <a:r>
              <a:rPr lang="en-US" sz="2400" dirty="0" smtClean="0"/>
              <a:t>     </a:t>
            </a:r>
            <a:r>
              <a:rPr lang="en-US" sz="2400" dirty="0" smtClean="0"/>
              <a:t> </a:t>
            </a:r>
            <a:r>
              <a:rPr lang="en-US" sz="2400" dirty="0" smtClean="0"/>
              <a:t>TWO examples (one for each perspective)</a:t>
            </a:r>
          </a:p>
          <a:p>
            <a:endParaRPr lang="en-US" sz="2400" dirty="0" smtClean="0"/>
          </a:p>
          <a:p>
            <a:pPr marL="457200" indent="-457200">
              <a:buFont typeface="Arial" panose="020B0604020202020204" pitchFamily="34" charset="0"/>
              <a:buChar char="•"/>
            </a:pPr>
            <a:r>
              <a:rPr lang="en-US" sz="2400" dirty="0" smtClean="0"/>
              <a:t>Key Vocabulary: </a:t>
            </a:r>
            <a:r>
              <a:rPr lang="en-US" sz="2400" b="1" i="1" dirty="0" smtClean="0">
                <a:solidFill>
                  <a:srgbClr val="604A7B"/>
                </a:solidFill>
              </a:rPr>
              <a:t>point of view, view, perspective, sees, outlook </a:t>
            </a:r>
            <a:endParaRPr lang="he-IL" sz="2400" b="1" i="1" dirty="0">
              <a:solidFill>
                <a:srgbClr val="604A7B"/>
              </a:solidFill>
            </a:endParaRPr>
          </a:p>
        </p:txBody>
      </p:sp>
      <p:pic>
        <p:nvPicPr>
          <p:cNvPr id="4" name="Picture 3"/>
          <p:cNvPicPr>
            <a:picLocks noChangeAspect="1"/>
          </p:cNvPicPr>
          <p:nvPr/>
        </p:nvPicPr>
        <p:blipFill>
          <a:blip r:embed="rId2"/>
          <a:stretch>
            <a:fillRect/>
          </a:stretch>
        </p:blipFill>
        <p:spPr>
          <a:xfrm>
            <a:off x="6084168" y="1347614"/>
            <a:ext cx="2376264" cy="1448941"/>
          </a:xfrm>
          <a:prstGeom prst="rect">
            <a:avLst/>
          </a:prstGeom>
        </p:spPr>
      </p:pic>
    </p:spTree>
    <p:extLst>
      <p:ext uri="{BB962C8B-B14F-4D97-AF65-F5344CB8AC3E}">
        <p14:creationId xmlns:p14="http://schemas.microsoft.com/office/powerpoint/2010/main" val="24941732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en" sz="3000" u="sng" dirty="0" smtClean="0">
                <a:solidFill>
                  <a:schemeClr val="tx1"/>
                </a:solidFill>
              </a:rPr>
              <a:t>Types of Questions </a:t>
            </a:r>
            <a:endParaRPr lang="en" sz="3000" u="sng" dirty="0">
              <a:solidFill>
                <a:schemeClr val="tx1"/>
              </a:solidFill>
            </a:endParaRPr>
          </a:p>
        </p:txBody>
      </p:sp>
      <p:sp>
        <p:nvSpPr>
          <p:cNvPr id="31" name="Shape 3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sz="2400" dirty="0"/>
              <a:t>U</a:t>
            </a:r>
            <a:r>
              <a:rPr lang="en" sz="2400" dirty="0" smtClean="0"/>
              <a:t>sually </a:t>
            </a:r>
            <a:r>
              <a:rPr lang="en" sz="2400" dirty="0"/>
              <a:t>used when you are asked for </a:t>
            </a:r>
          </a:p>
          <a:p>
            <a:pPr rtl="0">
              <a:spcBef>
                <a:spcPts val="0"/>
              </a:spcBef>
              <a:buNone/>
            </a:pPr>
            <a:r>
              <a:rPr lang="en" sz="2400" dirty="0"/>
              <a:t>2 character’s:</a:t>
            </a:r>
          </a:p>
          <a:p>
            <a:pPr marL="571500" lvl="0" indent="-342900" rtl="0">
              <a:spcBef>
                <a:spcPts val="0"/>
              </a:spcBef>
              <a:buSzPct val="100000"/>
              <a:buFont typeface="Arial" panose="020B0604020202020204" pitchFamily="34" charset="0"/>
              <a:buChar char="•"/>
            </a:pPr>
            <a:r>
              <a:rPr lang="en" sz="2400" i="1" dirty="0"/>
              <a:t>views</a:t>
            </a:r>
          </a:p>
          <a:p>
            <a:pPr marL="571500" lvl="0" indent="-342900" rtl="0">
              <a:spcBef>
                <a:spcPts val="0"/>
              </a:spcBef>
              <a:buSzPct val="100000"/>
              <a:buFont typeface="Arial" panose="020B0604020202020204" pitchFamily="34" charset="0"/>
              <a:buChar char="•"/>
            </a:pPr>
            <a:r>
              <a:rPr lang="en" sz="2400" i="1" dirty="0"/>
              <a:t>opinions</a:t>
            </a:r>
          </a:p>
          <a:p>
            <a:pPr marL="571500" lvl="0" indent="-342900" rtl="0">
              <a:spcBef>
                <a:spcPts val="0"/>
              </a:spcBef>
              <a:buSzPct val="100000"/>
              <a:buFont typeface="Arial" panose="020B0604020202020204" pitchFamily="34" charset="0"/>
              <a:buChar char="•"/>
            </a:pPr>
            <a:r>
              <a:rPr lang="en" sz="2400" i="1" dirty="0"/>
              <a:t>thoughts</a:t>
            </a:r>
          </a:p>
          <a:p>
            <a:pPr marL="571500" lvl="0" indent="-342900" rtl="0">
              <a:spcBef>
                <a:spcPts val="0"/>
              </a:spcBef>
              <a:buSzPct val="100000"/>
              <a:buFont typeface="Arial" panose="020B0604020202020204" pitchFamily="34" charset="0"/>
              <a:buChar char="•"/>
            </a:pPr>
            <a:r>
              <a:rPr lang="en" sz="2400" i="1" dirty="0"/>
              <a:t>feelings</a:t>
            </a:r>
          </a:p>
          <a:p>
            <a:pPr marL="571500" lvl="0" indent="-342900" rtl="0">
              <a:spcBef>
                <a:spcPts val="0"/>
              </a:spcBef>
              <a:buSzPct val="100000"/>
              <a:buFont typeface="Arial" panose="020B0604020202020204" pitchFamily="34" charset="0"/>
              <a:buChar char="•"/>
            </a:pPr>
            <a:r>
              <a:rPr lang="en" sz="2400" i="1" dirty="0"/>
              <a:t>approaches</a:t>
            </a:r>
          </a:p>
          <a:p>
            <a:pPr marL="571500" lvl="0" indent="-342900" rtl="0">
              <a:spcBef>
                <a:spcPts val="0"/>
              </a:spcBef>
              <a:buSzPct val="100000"/>
              <a:buFont typeface="Arial" panose="020B0604020202020204" pitchFamily="34" charset="0"/>
              <a:buChar char="•"/>
            </a:pPr>
            <a:r>
              <a:rPr lang="en-US" sz="2400" i="1" dirty="0"/>
              <a:t>p</a:t>
            </a:r>
            <a:r>
              <a:rPr lang="en" sz="2400" i="1" dirty="0" smtClean="0"/>
              <a:t>erspectives </a:t>
            </a:r>
            <a:endParaRPr lang="en" sz="2400" i="1" dirty="0"/>
          </a:p>
          <a:p>
            <a:pPr>
              <a:spcBef>
                <a:spcPts val="0"/>
              </a:spcBef>
              <a:buNone/>
            </a:pPr>
            <a:endParaRPr sz="2400" dirty="0"/>
          </a:p>
        </p:txBody>
      </p:sp>
      <p:pic>
        <p:nvPicPr>
          <p:cNvPr id="32" name="Shape 32"/>
          <p:cNvPicPr preferRelativeResize="0"/>
          <p:nvPr/>
        </p:nvPicPr>
        <p:blipFill>
          <a:blip r:embed="rId3">
            <a:alphaModFix/>
          </a:blip>
          <a:stretch>
            <a:fillRect/>
          </a:stretch>
        </p:blipFill>
        <p:spPr>
          <a:xfrm>
            <a:off x="5539475" y="1872750"/>
            <a:ext cx="2228850" cy="20574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prstGeom prst="rect">
            <a:avLst/>
          </a:prstGeom>
        </p:spPr>
        <p:txBody>
          <a:bodyPr lIns="91425" tIns="91425" rIns="91425" bIns="91425" anchor="b" anchorCtr="0">
            <a:noAutofit/>
          </a:bodyPr>
          <a:lstStyle/>
          <a:p>
            <a:pPr lvl="0" rtl="0">
              <a:spcBef>
                <a:spcPts val="600"/>
              </a:spcBef>
              <a:buNone/>
            </a:pPr>
            <a:endParaRPr sz="3000" b="0" u="sng" dirty="0"/>
          </a:p>
          <a:p>
            <a:pPr lvl="0" rtl="0">
              <a:spcBef>
                <a:spcPts val="600"/>
              </a:spcBef>
              <a:buNone/>
            </a:pPr>
            <a:endParaRPr sz="3000" b="0" u="sng" dirty="0"/>
          </a:p>
          <a:p>
            <a:pPr algn="l">
              <a:spcBef>
                <a:spcPts val="0"/>
              </a:spcBef>
              <a:buNone/>
            </a:pPr>
            <a:r>
              <a:rPr lang="en-US" sz="2800" b="1" dirty="0" smtClean="0"/>
              <a:t>Sample Question: How do Mr. Owens and Ben each view The Wave. </a:t>
            </a:r>
            <a:endParaRPr sz="2800" b="1" dirty="0"/>
          </a:p>
        </p:txBody>
      </p:sp>
      <p:sp>
        <p:nvSpPr>
          <p:cNvPr id="45" name="Shape 45"/>
          <p:cNvSpPr txBox="1">
            <a:spLocks noGrp="1"/>
          </p:cNvSpPr>
          <p:nvPr>
            <p:ph type="body" idx="1"/>
          </p:nvPr>
        </p:nvSpPr>
        <p:spPr>
          <a:xfrm>
            <a:off x="395536" y="1059583"/>
            <a:ext cx="8229600" cy="3725699"/>
          </a:xfrm>
          <a:prstGeom prst="rect">
            <a:avLst/>
          </a:prstGeom>
        </p:spPr>
        <p:txBody>
          <a:bodyPr lIns="91425" tIns="91425" rIns="91425" bIns="91425" anchor="t" anchorCtr="0">
            <a:noAutofit/>
          </a:bodyPr>
          <a:lstStyle/>
          <a:p>
            <a:pPr rtl="0">
              <a:spcBef>
                <a:spcPts val="0"/>
              </a:spcBef>
              <a:buNone/>
            </a:pPr>
            <a:endParaRPr lang="en-US" sz="1800" dirty="0" smtClean="0"/>
          </a:p>
          <a:p>
            <a:pPr rtl="0">
              <a:spcBef>
                <a:spcPts val="0"/>
              </a:spcBef>
              <a:buNone/>
            </a:pPr>
            <a:r>
              <a:rPr lang="en" sz="1800" dirty="0" smtClean="0"/>
              <a:t>Both </a:t>
            </a:r>
            <a:r>
              <a:rPr lang="en" sz="1800" dirty="0"/>
              <a:t>men are free thinkers and non- conventional but they </a:t>
            </a:r>
            <a:r>
              <a:rPr lang="en" sz="1800" b="1" dirty="0">
                <a:solidFill>
                  <a:srgbClr val="FF0000"/>
                </a:solidFill>
              </a:rPr>
              <a:t>view</a:t>
            </a:r>
            <a:r>
              <a:rPr lang="en" sz="1800" dirty="0"/>
              <a:t> the Wave </a:t>
            </a:r>
            <a:r>
              <a:rPr lang="en" sz="1800" dirty="0" smtClean="0"/>
              <a:t>from</a:t>
            </a:r>
            <a:endParaRPr lang="en-US" sz="1800" dirty="0" smtClean="0"/>
          </a:p>
          <a:p>
            <a:pPr rtl="0">
              <a:spcBef>
                <a:spcPts val="0"/>
              </a:spcBef>
              <a:buNone/>
            </a:pPr>
            <a:r>
              <a:rPr lang="en" sz="1800" dirty="0" smtClean="0"/>
              <a:t>different </a:t>
            </a:r>
            <a:r>
              <a:rPr lang="en" sz="1800" dirty="0"/>
              <a:t>perspectives</a:t>
            </a:r>
            <a:r>
              <a:rPr lang="en" sz="1800" dirty="0" smtClean="0"/>
              <a:t>. </a:t>
            </a:r>
            <a:endParaRPr lang="en" sz="1800" dirty="0"/>
          </a:p>
          <a:p>
            <a:pPr rtl="0">
              <a:spcBef>
                <a:spcPts val="0"/>
              </a:spcBef>
              <a:buNone/>
            </a:pPr>
            <a:endParaRPr lang="en" sz="1800" u="sng" dirty="0" smtClean="0"/>
          </a:p>
          <a:p>
            <a:pPr rtl="0">
              <a:spcBef>
                <a:spcPts val="0"/>
              </a:spcBef>
              <a:buNone/>
            </a:pPr>
            <a:r>
              <a:rPr lang="en" sz="1800" b="1" dirty="0" smtClean="0"/>
              <a:t>Mr</a:t>
            </a:r>
            <a:r>
              <a:rPr lang="en" sz="1800" b="1" dirty="0"/>
              <a:t>. </a:t>
            </a:r>
            <a:r>
              <a:rPr lang="en" sz="1800" b="1" dirty="0" smtClean="0"/>
              <a:t>Ross </a:t>
            </a:r>
            <a:r>
              <a:rPr lang="en" sz="1800" dirty="0" smtClean="0"/>
              <a:t>has </a:t>
            </a:r>
            <a:r>
              <a:rPr lang="en" sz="1800" dirty="0"/>
              <a:t>the </a:t>
            </a:r>
            <a:r>
              <a:rPr lang="en" sz="1800" b="1" dirty="0">
                <a:solidFill>
                  <a:srgbClr val="FF0000"/>
                </a:solidFill>
              </a:rPr>
              <a:t>perspective</a:t>
            </a:r>
            <a:r>
              <a:rPr lang="en" sz="1800" dirty="0">
                <a:solidFill>
                  <a:srgbClr val="FF0000"/>
                </a:solidFill>
              </a:rPr>
              <a:t> </a:t>
            </a:r>
            <a:r>
              <a:rPr lang="en" sz="1800" dirty="0"/>
              <a:t>of an </a:t>
            </a:r>
            <a:r>
              <a:rPr lang="en" sz="1800" dirty="0" smtClean="0"/>
              <a:t>educator. His goal is to teach the students. </a:t>
            </a:r>
            <a:r>
              <a:rPr lang="en-US" sz="1800" dirty="0" smtClean="0"/>
              <a:t>I</a:t>
            </a:r>
            <a:r>
              <a:rPr lang="en" sz="1800" dirty="0" smtClean="0"/>
              <a:t>n </a:t>
            </a:r>
            <a:r>
              <a:rPr lang="en" sz="1800" dirty="0" smtClean="0"/>
              <a:t>this</a:t>
            </a:r>
            <a:endParaRPr lang="en-US" sz="1800" dirty="0" smtClean="0"/>
          </a:p>
          <a:p>
            <a:pPr rtl="0">
              <a:spcBef>
                <a:spcPts val="0"/>
              </a:spcBef>
              <a:buNone/>
            </a:pPr>
            <a:r>
              <a:rPr lang="en" sz="1800" dirty="0" smtClean="0"/>
              <a:t>case </a:t>
            </a:r>
            <a:r>
              <a:rPr lang="en" sz="1800" dirty="0" smtClean="0"/>
              <a:t>he wants to teach them about why the Germans went along with the nazis. </a:t>
            </a:r>
            <a:endParaRPr lang="en" sz="1800" dirty="0"/>
          </a:p>
          <a:p>
            <a:pPr rtl="0">
              <a:spcBef>
                <a:spcPts val="0"/>
              </a:spcBef>
              <a:buNone/>
            </a:pPr>
            <a:endParaRPr lang="en" sz="1800" u="sng" dirty="0" smtClean="0"/>
          </a:p>
          <a:p>
            <a:pPr rtl="0">
              <a:spcBef>
                <a:spcPts val="0"/>
              </a:spcBef>
              <a:buNone/>
            </a:pPr>
            <a:r>
              <a:rPr lang="en" sz="1800" b="1" dirty="0" smtClean="0"/>
              <a:t>Mr</a:t>
            </a:r>
            <a:r>
              <a:rPr lang="en" sz="1800" b="1" dirty="0"/>
              <a:t>. </a:t>
            </a:r>
            <a:r>
              <a:rPr lang="en" sz="1800" b="1" dirty="0" smtClean="0"/>
              <a:t>Owen</a:t>
            </a:r>
            <a:r>
              <a:rPr lang="en-US" sz="1800" b="1" dirty="0" smtClean="0"/>
              <a:t> </a:t>
            </a:r>
            <a:r>
              <a:rPr lang="en" sz="1800" dirty="0" smtClean="0"/>
              <a:t>has </a:t>
            </a:r>
            <a:r>
              <a:rPr lang="en" sz="1800" dirty="0"/>
              <a:t>a </a:t>
            </a:r>
            <a:r>
              <a:rPr lang="en" sz="1800" b="1" dirty="0" smtClean="0">
                <a:solidFill>
                  <a:srgbClr val="FF0000"/>
                </a:solidFill>
              </a:rPr>
              <a:t>broader</a:t>
            </a:r>
            <a:r>
              <a:rPr lang="en-US" sz="1800" b="1" dirty="0" smtClean="0">
                <a:solidFill>
                  <a:srgbClr val="FF0000"/>
                </a:solidFill>
              </a:rPr>
              <a:t> </a:t>
            </a:r>
            <a:r>
              <a:rPr lang="en" sz="1800" b="1" dirty="0" smtClean="0">
                <a:solidFill>
                  <a:srgbClr val="FF0000"/>
                </a:solidFill>
              </a:rPr>
              <a:t>perspective</a:t>
            </a:r>
            <a:r>
              <a:rPr lang="en-US" sz="1800" dirty="0" smtClean="0"/>
              <a:t>. He </a:t>
            </a:r>
            <a:r>
              <a:rPr lang="en" sz="1800" b="1" dirty="0" smtClean="0">
                <a:solidFill>
                  <a:srgbClr val="FF0000"/>
                </a:solidFill>
              </a:rPr>
              <a:t>sees</a:t>
            </a:r>
            <a:r>
              <a:rPr lang="en" sz="1800" dirty="0" smtClean="0"/>
              <a:t> </a:t>
            </a:r>
            <a:r>
              <a:rPr lang="en" sz="1800" dirty="0"/>
              <a:t>the </a:t>
            </a:r>
            <a:endParaRPr lang="en-US" sz="1800" dirty="0" smtClean="0"/>
          </a:p>
          <a:p>
            <a:pPr rtl="0">
              <a:spcBef>
                <a:spcPts val="0"/>
              </a:spcBef>
              <a:buNone/>
            </a:pPr>
            <a:r>
              <a:rPr lang="en" sz="1800" dirty="0" smtClean="0"/>
              <a:t>administrative implications</a:t>
            </a:r>
            <a:r>
              <a:rPr lang="en-US" sz="1800" dirty="0" smtClean="0"/>
              <a:t> </a:t>
            </a:r>
            <a:r>
              <a:rPr lang="en" sz="1800" dirty="0" smtClean="0"/>
              <a:t>(parents</a:t>
            </a:r>
            <a:r>
              <a:rPr lang="en" sz="1800" dirty="0"/>
              <a:t>, counselors, </a:t>
            </a:r>
            <a:r>
              <a:rPr lang="en" sz="1800" dirty="0" smtClean="0"/>
              <a:t>media, </a:t>
            </a:r>
            <a:endParaRPr lang="en-US" sz="1800" dirty="0" smtClean="0"/>
          </a:p>
          <a:p>
            <a:pPr rtl="0">
              <a:spcBef>
                <a:spcPts val="0"/>
              </a:spcBef>
              <a:buNone/>
            </a:pPr>
            <a:r>
              <a:rPr lang="en" sz="1800" dirty="0" smtClean="0"/>
              <a:t>ministr</a:t>
            </a:r>
            <a:r>
              <a:rPr lang="en-US" sz="1800" dirty="0" smtClean="0"/>
              <a:t>y</a:t>
            </a:r>
            <a:r>
              <a:rPr lang="en" sz="1800" dirty="0" smtClean="0"/>
              <a:t>)</a:t>
            </a:r>
            <a:r>
              <a:rPr lang="en-US" sz="1800" dirty="0" smtClean="0"/>
              <a:t>, </a:t>
            </a:r>
            <a:r>
              <a:rPr lang="en" sz="1800" dirty="0" smtClean="0"/>
              <a:t>is </a:t>
            </a:r>
            <a:r>
              <a:rPr lang="en" sz="1800" dirty="0"/>
              <a:t>accountable for anything that goes </a:t>
            </a:r>
            <a:r>
              <a:rPr lang="en" sz="1800" dirty="0" smtClean="0"/>
              <a:t>wrong</a:t>
            </a:r>
            <a:r>
              <a:rPr lang="en-US" sz="1800" dirty="0" smtClean="0"/>
              <a:t> and</a:t>
            </a:r>
          </a:p>
          <a:p>
            <a:pPr rtl="0">
              <a:spcBef>
                <a:spcPts val="0"/>
              </a:spcBef>
              <a:buNone/>
            </a:pPr>
            <a:r>
              <a:rPr lang="en" sz="1800" b="1" dirty="0" smtClean="0">
                <a:solidFill>
                  <a:srgbClr val="FF0000"/>
                </a:solidFill>
              </a:rPr>
              <a:t>sees</a:t>
            </a:r>
            <a:r>
              <a:rPr lang="en" sz="1800" dirty="0" smtClean="0"/>
              <a:t> </a:t>
            </a:r>
            <a:r>
              <a:rPr lang="en" sz="1800" dirty="0"/>
              <a:t>the psychological </a:t>
            </a:r>
            <a:r>
              <a:rPr lang="en" sz="1800" dirty="0" smtClean="0"/>
              <a:t>implications</a:t>
            </a:r>
            <a:r>
              <a:rPr lang="en-US" sz="1800" dirty="0" smtClean="0"/>
              <a:t>.</a:t>
            </a:r>
            <a:endParaRPr lang="en" sz="1800" dirty="0"/>
          </a:p>
        </p:txBody>
      </p:sp>
      <p:pic>
        <p:nvPicPr>
          <p:cNvPr id="46" name="Shape 46"/>
          <p:cNvPicPr preferRelativeResize="0"/>
          <p:nvPr/>
        </p:nvPicPr>
        <p:blipFill>
          <a:blip r:embed="rId3">
            <a:alphaModFix/>
          </a:blip>
          <a:stretch>
            <a:fillRect/>
          </a:stretch>
        </p:blipFill>
        <p:spPr>
          <a:xfrm>
            <a:off x="6804248" y="2931790"/>
            <a:ext cx="1152128" cy="165618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339502"/>
            <a:ext cx="8229600" cy="723876"/>
          </a:xfrm>
          <a:prstGeom prst="rect">
            <a:avLst/>
          </a:prstGeom>
        </p:spPr>
        <p:txBody>
          <a:bodyPr lIns="91425" tIns="91425" rIns="91425" bIns="91425" anchor="b" anchorCtr="0">
            <a:noAutofit/>
          </a:bodyPr>
          <a:lstStyle/>
          <a:p>
            <a:pPr>
              <a:spcBef>
                <a:spcPts val="0"/>
              </a:spcBef>
              <a:buNone/>
            </a:pPr>
            <a:r>
              <a:rPr lang="en-US" sz="2800" b="1" dirty="0" smtClean="0"/>
              <a:t>Other Differing Perspective in The Wave</a:t>
            </a:r>
            <a:endParaRPr lang="en" sz="2800" b="1" dirty="0"/>
          </a:p>
        </p:txBody>
      </p:sp>
      <p:sp>
        <p:nvSpPr>
          <p:cNvPr id="53" name="Shape 53"/>
          <p:cNvSpPr txBox="1">
            <a:spLocks noGrp="1"/>
          </p:cNvSpPr>
          <p:nvPr>
            <p:ph type="body" idx="1"/>
          </p:nvPr>
        </p:nvSpPr>
        <p:spPr>
          <a:xfrm>
            <a:off x="457200" y="1105951"/>
            <a:ext cx="8229600" cy="3725699"/>
          </a:xfrm>
          <a:prstGeom prst="rect">
            <a:avLst/>
          </a:prstGeom>
        </p:spPr>
        <p:txBody>
          <a:bodyPr lIns="91425" tIns="91425" rIns="91425" bIns="91425" anchor="t" anchorCtr="0">
            <a:noAutofit/>
          </a:bodyPr>
          <a:lstStyle/>
          <a:p>
            <a:pPr rtl="0">
              <a:spcBef>
                <a:spcPts val="0"/>
              </a:spcBef>
              <a:buNone/>
            </a:pPr>
            <a:endParaRPr lang="en-US" sz="2400" dirty="0" smtClean="0"/>
          </a:p>
          <a:p>
            <a:pPr marL="457200" lvl="0" indent="-381000" rtl="0">
              <a:spcBef>
                <a:spcPts val="0"/>
              </a:spcBef>
              <a:buSzPct val="100000"/>
              <a:buChar char="-"/>
            </a:pPr>
            <a:endParaRPr lang="en-US" sz="2400" dirty="0" smtClean="0"/>
          </a:p>
          <a:p>
            <a:pPr marL="457200" lvl="0" indent="-381000" rtl="0">
              <a:spcBef>
                <a:spcPts val="0"/>
              </a:spcBef>
              <a:buSzPct val="100000"/>
              <a:buChar char="-"/>
            </a:pPr>
            <a:r>
              <a:rPr lang="en" sz="2400" dirty="0" smtClean="0">
                <a:solidFill>
                  <a:srgbClr val="FF0000"/>
                </a:solidFill>
              </a:rPr>
              <a:t>Christy </a:t>
            </a:r>
            <a:r>
              <a:rPr lang="en" sz="2400" dirty="0">
                <a:solidFill>
                  <a:srgbClr val="FF0000"/>
                </a:solidFill>
              </a:rPr>
              <a:t>&amp; Ben</a:t>
            </a:r>
          </a:p>
          <a:p>
            <a:pPr marL="457200" lvl="0" indent="-381000" rtl="0">
              <a:spcBef>
                <a:spcPts val="0"/>
              </a:spcBef>
              <a:buSzPct val="100000"/>
              <a:buChar char="-"/>
            </a:pPr>
            <a:r>
              <a:rPr lang="en" sz="2400" dirty="0">
                <a:solidFill>
                  <a:srgbClr val="FF0000"/>
                </a:solidFill>
              </a:rPr>
              <a:t>Laurie &amp; David</a:t>
            </a:r>
          </a:p>
          <a:p>
            <a:pPr marL="457200" lvl="0" indent="-381000" rtl="0">
              <a:spcBef>
                <a:spcPts val="0"/>
              </a:spcBef>
              <a:buSzPct val="100000"/>
              <a:buChar char="-"/>
            </a:pPr>
            <a:r>
              <a:rPr lang="en" sz="2400" dirty="0">
                <a:solidFill>
                  <a:srgbClr val="FF0000"/>
                </a:solidFill>
              </a:rPr>
              <a:t>Laurie &amp; Amy</a:t>
            </a:r>
          </a:p>
          <a:p>
            <a:pPr marL="457200" lvl="0" indent="-381000" rtl="0">
              <a:spcBef>
                <a:spcPts val="0"/>
              </a:spcBef>
              <a:buSzPct val="100000"/>
              <a:buChar char="-"/>
            </a:pPr>
            <a:r>
              <a:rPr lang="en" sz="2400" dirty="0">
                <a:solidFill>
                  <a:srgbClr val="FF0000"/>
                </a:solidFill>
              </a:rPr>
              <a:t>Robert &amp; Laurie</a:t>
            </a:r>
          </a:p>
          <a:p>
            <a:pPr marL="457200" lvl="0" indent="-381000" rtl="0">
              <a:spcBef>
                <a:spcPts val="0"/>
              </a:spcBef>
              <a:buSzPct val="100000"/>
              <a:buChar char="-"/>
            </a:pPr>
            <a:r>
              <a:rPr lang="en" sz="2400" dirty="0">
                <a:solidFill>
                  <a:srgbClr val="FF0000"/>
                </a:solidFill>
              </a:rPr>
              <a:t>Mr. Saunders and Mrs. </a:t>
            </a:r>
            <a:r>
              <a:rPr lang="en" sz="2400" dirty="0" smtClean="0">
                <a:solidFill>
                  <a:srgbClr val="FF0000"/>
                </a:solidFill>
              </a:rPr>
              <a:t>Saunders.</a:t>
            </a:r>
            <a:endParaRPr lang="en" sz="2400" dirty="0">
              <a:solidFill>
                <a:srgbClr val="FF0000"/>
              </a:solidFill>
            </a:endParaRPr>
          </a:p>
          <a:p>
            <a:pPr marL="457200" lvl="0" indent="-381000" rtl="0">
              <a:spcBef>
                <a:spcPts val="0"/>
              </a:spcBef>
              <a:buSzPct val="100000"/>
              <a:buChar char="-"/>
            </a:pPr>
            <a:r>
              <a:rPr lang="en" sz="2400" dirty="0" smtClean="0">
                <a:solidFill>
                  <a:srgbClr val="FF0000"/>
                </a:solidFill>
              </a:rPr>
              <a:t>David </a:t>
            </a:r>
            <a:r>
              <a:rPr lang="en" sz="2400" dirty="0">
                <a:solidFill>
                  <a:srgbClr val="FF0000"/>
                </a:solidFill>
              </a:rPr>
              <a:t>while in the Wave &amp; after leaving ...</a:t>
            </a:r>
          </a:p>
          <a:p>
            <a:pPr>
              <a:spcBef>
                <a:spcPts val="0"/>
              </a:spcBef>
              <a:buNone/>
            </a:pPr>
            <a:endParaRPr dirty="0"/>
          </a:p>
        </p:txBody>
      </p:sp>
      <p:pic>
        <p:nvPicPr>
          <p:cNvPr id="2" name="Picture 1"/>
          <p:cNvPicPr>
            <a:picLocks noChangeAspect="1"/>
          </p:cNvPicPr>
          <p:nvPr/>
        </p:nvPicPr>
        <p:blipFill>
          <a:blip r:embed="rId3"/>
          <a:stretch>
            <a:fillRect/>
          </a:stretch>
        </p:blipFill>
        <p:spPr>
          <a:xfrm>
            <a:off x="6732240" y="1779662"/>
            <a:ext cx="1494875" cy="2304256"/>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TotalTime>
  <Words>1211</Words>
  <Application>Microsoft Macintosh PowerPoint</Application>
  <PresentationFormat>On-screen Show (16:9)</PresentationFormat>
  <Paragraphs>169</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HOTS Review - The Wave</vt:lpstr>
      <vt:lpstr>How are they similar? Different?</vt:lpstr>
      <vt:lpstr>Comparing &amp; Contrasting</vt:lpstr>
      <vt:lpstr>Sample Question: How do David and Laurie view the Wave differently? </vt:lpstr>
      <vt:lpstr>Is the woman in this picture young or old?</vt:lpstr>
      <vt:lpstr>Distinguishing Different Perspectives</vt:lpstr>
      <vt:lpstr>Types of Questions </vt:lpstr>
      <vt:lpstr>  Sample Question: How do Mr. Owens and Ben each view The Wave. </vt:lpstr>
      <vt:lpstr>Other Differing Perspective in The Wave</vt:lpstr>
      <vt:lpstr>What is Jack’s motive for this behavior?</vt:lpstr>
      <vt:lpstr>Now… what is the real motive?</vt:lpstr>
      <vt:lpstr>Uncovering Motives</vt:lpstr>
      <vt:lpstr>Sample Question: What is Ben’s reason for introducing The Wave?</vt:lpstr>
      <vt:lpstr>What caused these people to be in this boat?</vt:lpstr>
      <vt:lpstr>Cause &amp; Effect</vt:lpstr>
      <vt:lpstr>Sample Question: Why does the principal want to speak to Ben for a second time?</vt:lpstr>
      <vt:lpstr>Jimmy Pickens</vt:lpstr>
      <vt:lpstr>The Judge Found Him Guilty!</vt:lpstr>
      <vt:lpstr>Explaining Patterns of Behavior</vt:lpstr>
      <vt:lpstr>Sample Question: Why is Christy concerned about Ben’s excitement about the student’s interest  in The Wave? </vt:lpstr>
      <vt:lpstr>PowerPoint Presentation</vt:lpstr>
      <vt:lpstr>Making Inferences</vt:lpstr>
      <vt:lpstr>Sample Question: Why was the Jewish kid beat up? </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HOTS Practice- The Wave</dc:title>
  <cp:lastModifiedBy>admin</cp:lastModifiedBy>
  <cp:revision>33</cp:revision>
  <dcterms:modified xsi:type="dcterms:W3CDTF">2015-10-23T15:24:59Z</dcterms:modified>
</cp:coreProperties>
</file>