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2" r:id="rId7"/>
    <p:sldId id="261" r:id="rId8"/>
    <p:sldId id="263" r:id="rId9"/>
    <p:sldId id="265" r:id="rId10"/>
    <p:sldId id="266"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1" d="100"/>
          <a:sy n="121" d="100"/>
        </p:scale>
        <p:origin x="-102" y="4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91185620"/>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indent="304800">
              <a:buSzPct val="100000"/>
              <a:defRPr sz="4800" b="1"/>
            </a:lvl1pPr>
            <a:lvl2pPr indent="304800">
              <a:buSzPct val="100000"/>
              <a:defRPr sz="4800" b="1"/>
            </a:lvl2pPr>
            <a:lvl3pPr indent="304800">
              <a:buSzPct val="100000"/>
              <a:defRPr sz="4800" b="1"/>
            </a:lvl3pPr>
            <a:lvl4pPr indent="304800">
              <a:buSzPct val="100000"/>
              <a:defRPr sz="4800" b="1"/>
            </a:lvl4pPr>
            <a:lvl5pPr indent="304800">
              <a:buSzPct val="100000"/>
              <a:defRPr sz="4800" b="1"/>
            </a:lvl5pPr>
            <a:lvl6pPr indent="304800">
              <a:buSzPct val="100000"/>
              <a:defRPr sz="4800" b="1"/>
            </a:lvl6pPr>
            <a:lvl7pPr indent="304800">
              <a:buSzPct val="100000"/>
              <a:defRPr sz="4800" b="1"/>
            </a:lvl7pPr>
            <a:lvl8pPr indent="304800">
              <a:buSzPct val="100000"/>
              <a:defRPr sz="4800" b="1"/>
            </a:lvl8pPr>
            <a:lvl9pPr indent="304800">
              <a:buSzPct val="100000"/>
              <a:defRPr sz="4800" b="1"/>
            </a:lvl9pPr>
          </a:lstStyle>
          <a:p>
            <a:endParaRPr/>
          </a:p>
        </p:txBody>
      </p:sp>
      <p:sp>
        <p:nvSpPr>
          <p:cNvPr id="14" name="Shape 14"/>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marL="0">
              <a:buClr>
                <a:srgbClr val="FFFFFF"/>
              </a:buClr>
              <a:buNone/>
              <a:defRPr>
                <a:solidFill>
                  <a:srgbClr val="FFFFFF"/>
                </a:solidFill>
              </a:defRPr>
            </a:lvl1pPr>
            <a:lvl2pPr marL="0" indent="203200">
              <a:spcBef>
                <a:spcPts val="0"/>
              </a:spcBef>
              <a:buClr>
                <a:srgbClr val="FFFFFF"/>
              </a:buClr>
              <a:buSzPct val="100000"/>
              <a:buNone/>
              <a:defRPr sz="3200">
                <a:solidFill>
                  <a:srgbClr val="FFFFFF"/>
                </a:solidFill>
              </a:defRPr>
            </a:lvl2pPr>
            <a:lvl3pPr marL="0" indent="203200">
              <a:spcBef>
                <a:spcPts val="0"/>
              </a:spcBef>
              <a:buClr>
                <a:srgbClr val="FFFFFF"/>
              </a:buClr>
              <a:buSzPct val="100000"/>
              <a:buNone/>
              <a:defRPr sz="3200">
                <a:solidFill>
                  <a:srgbClr val="FFFFFF"/>
                </a:solidFill>
              </a:defRPr>
            </a:lvl3pPr>
            <a:lvl4pPr marL="0" indent="203200">
              <a:spcBef>
                <a:spcPts val="0"/>
              </a:spcBef>
              <a:buClr>
                <a:srgbClr val="FFFFFF"/>
              </a:buClr>
              <a:buSzPct val="100000"/>
              <a:buNone/>
              <a:defRPr sz="3200">
                <a:solidFill>
                  <a:srgbClr val="FFFFFF"/>
                </a:solidFill>
              </a:defRPr>
            </a:lvl4pPr>
            <a:lvl5pPr marL="0" indent="203200">
              <a:spcBef>
                <a:spcPts val="0"/>
              </a:spcBef>
              <a:buClr>
                <a:srgbClr val="FFFFFF"/>
              </a:buClr>
              <a:buSzPct val="100000"/>
              <a:buNone/>
              <a:defRPr sz="3200">
                <a:solidFill>
                  <a:srgbClr val="FFFFFF"/>
                </a:solidFill>
              </a:defRPr>
            </a:lvl5pPr>
            <a:lvl6pPr marL="0" indent="203200">
              <a:spcBef>
                <a:spcPts val="0"/>
              </a:spcBef>
              <a:buClr>
                <a:srgbClr val="FFFFFF"/>
              </a:buClr>
              <a:buSzPct val="100000"/>
              <a:buNone/>
              <a:defRPr sz="3200">
                <a:solidFill>
                  <a:srgbClr val="FFFFFF"/>
                </a:solidFill>
              </a:defRPr>
            </a:lvl6pPr>
            <a:lvl7pPr marL="0" indent="203200">
              <a:spcBef>
                <a:spcPts val="0"/>
              </a:spcBef>
              <a:buClr>
                <a:srgbClr val="FFFFFF"/>
              </a:buClr>
              <a:buSzPct val="100000"/>
              <a:buNone/>
              <a:defRPr sz="3200">
                <a:solidFill>
                  <a:srgbClr val="FFFFFF"/>
                </a:solidFill>
              </a:defRPr>
            </a:lvl7pPr>
            <a:lvl8pPr marL="0" indent="203200">
              <a:spcBef>
                <a:spcPts val="0"/>
              </a:spcBef>
              <a:buClr>
                <a:srgbClr val="FFFFFF"/>
              </a:buClr>
              <a:buSzPct val="100000"/>
              <a:buNone/>
              <a:defRPr sz="3200">
                <a:solidFill>
                  <a:srgbClr val="FFFFFF"/>
                </a:solidFill>
              </a:defRPr>
            </a:lvl8pPr>
            <a:lvl9pPr marL="0" indent="203200">
              <a:spcBef>
                <a:spcPts val="0"/>
              </a:spcBef>
              <a:buClr>
                <a:srgbClr val="FFFFFF"/>
              </a:buClr>
              <a:buSzPct val="100000"/>
              <a:buNone/>
              <a:defRPr sz="3200">
                <a:solidFill>
                  <a:srgbClr val="FFFFFF"/>
                </a:solidFill>
              </a:defRPr>
            </a:lvl9pPr>
          </a:lstStyle>
          <a:p>
            <a:endParaRPr/>
          </a:p>
        </p:txBody>
      </p:sp>
      <p:sp>
        <p:nvSpPr>
          <p:cNvPr id="15" name="Shape 15"/>
          <p:cNvSpPr/>
          <p:nvPr/>
        </p:nvSpPr>
        <p:spPr>
          <a:xfrm>
            <a:off x="0" y="0"/>
            <a:ext cx="3135299" cy="5143499"/>
          </a:xfrm>
          <a:prstGeom prst="rect">
            <a:avLst/>
          </a:prstGeom>
          <a:noFill/>
          <a:ln>
            <a:noFill/>
          </a:ln>
        </p:spPr>
        <p:txBody>
          <a:bodyPr lIns="91425" tIns="45700" rIns="91425" bIns="45700" anchor="t" anchorCtr="0">
            <a:noAutofit/>
          </a:bodyPr>
          <a:lstStyle/>
          <a:p>
            <a:endParaRPr/>
          </a:p>
        </p:txBody>
      </p:sp>
      <p:sp>
        <p:nvSpPr>
          <p:cNvPr id="16" name="Shape 16"/>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17" name="Shape 17"/>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18" name="Shape 18"/>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9" name="Shape 19"/>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0" name="Shape 20"/>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1" name="Shape 21"/>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2" name="Shape 22"/>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3" name="Shape 2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4" name="Shape 24"/>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5" name="Shape 25"/>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6" name="Shape 26"/>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7" name="Shape 27"/>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8" name="Shape 28"/>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9" name="Shape 29"/>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0" name="Shape 3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1" name="Shape 31"/>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2" name="Shape 32"/>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3" name="Shape 33"/>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34" name="Shape 34"/>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35" name="Shape 35"/>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36" name="Shape 3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7" name="Shape 3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8" name="Shape 3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39" name="Shape 39"/>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40" name="Shape 40"/>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41" name="Shape 4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4" name="Shape 44"/>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5" name="Shape 45"/>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6" name="Shape 46"/>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7" name="Shape 47"/>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48" name="Shape 48"/>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1" name="Shape 51"/>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52" name="Shape 52"/>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53" name="Shape 5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4" name="Shape 5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5" name="Shape 5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56" name="Shape 5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9" name="Shape 5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0" name="Shape 6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1" name="Shape 6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2" name="Shape 6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3" name="Shape 6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4" name="Shape 6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5" name="Shape 6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66" name="Shape 6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marL="0" indent="114300" algn="ctr">
              <a:buSzPct val="100000"/>
              <a:buNone/>
              <a:defRPr sz="1800"/>
            </a:lvl1pPr>
          </a:lstStyle>
          <a:p>
            <a:endParaRPr/>
          </a:p>
        </p:txBody>
      </p:sp>
      <p:sp>
        <p:nvSpPr>
          <p:cNvPr id="69" name="Shape 6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0" name="Shape 7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1" name="Shape 7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2" name="Shape 7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3" name="Shape 7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4" name="Shape 7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5" name="Shape 7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76" name="Shape 7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p:spPr>
        <p:txBody>
          <a:bodyPr lIns="91425" tIns="91425" rIns="91425" bIns="91425" anchor="b" anchorCtr="0"/>
          <a:lstStyle>
            <a:lvl1pPr marL="0">
              <a:buClr>
                <a:schemeClr val="lt1"/>
              </a:buClr>
              <a:buSzPct val="100000"/>
              <a:buNone/>
              <a:defRPr sz="3600">
                <a:solidFill>
                  <a:schemeClr val="lt1"/>
                </a:solidFill>
              </a:defRPr>
            </a:lvl1pPr>
            <a:lvl2pPr marL="0" indent="228600">
              <a:buClr>
                <a:schemeClr val="lt1"/>
              </a:buClr>
              <a:buSzPct val="100000"/>
              <a:buNone/>
              <a:defRPr sz="3600">
                <a:solidFill>
                  <a:schemeClr val="lt1"/>
                </a:solidFill>
              </a:defRPr>
            </a:lvl2pPr>
            <a:lvl3pPr marL="0" indent="228600">
              <a:buClr>
                <a:schemeClr val="lt1"/>
              </a:buClr>
              <a:buSzPct val="100000"/>
              <a:buNone/>
              <a:defRPr sz="3600">
                <a:solidFill>
                  <a:schemeClr val="lt1"/>
                </a:solidFill>
              </a:defRPr>
            </a:lvl3pPr>
            <a:lvl4pPr marL="0" indent="228600">
              <a:buClr>
                <a:schemeClr val="lt1"/>
              </a:buClr>
              <a:buSzPct val="100000"/>
              <a:buNone/>
              <a:defRPr sz="3600">
                <a:solidFill>
                  <a:schemeClr val="lt1"/>
                </a:solidFill>
              </a:defRPr>
            </a:lvl4pPr>
            <a:lvl5pPr marL="0" indent="228600">
              <a:buClr>
                <a:schemeClr val="lt1"/>
              </a:buClr>
              <a:buSzPct val="100000"/>
              <a:buNone/>
              <a:defRPr sz="3600">
                <a:solidFill>
                  <a:schemeClr val="lt1"/>
                </a:solidFill>
              </a:defRPr>
            </a:lvl5pPr>
            <a:lvl6pPr marL="0" indent="228600">
              <a:buClr>
                <a:schemeClr val="lt1"/>
              </a:buClr>
              <a:buSzPct val="100000"/>
              <a:buNone/>
              <a:defRPr sz="3600">
                <a:solidFill>
                  <a:schemeClr val="lt1"/>
                </a:solidFill>
              </a:defRPr>
            </a:lvl6pPr>
            <a:lvl7pPr marL="0" indent="228600">
              <a:buClr>
                <a:schemeClr val="lt1"/>
              </a:buClr>
              <a:buSzPct val="100000"/>
              <a:buNone/>
              <a:defRPr sz="3600">
                <a:solidFill>
                  <a:schemeClr val="lt1"/>
                </a:solidFill>
              </a:defRPr>
            </a:lvl7pPr>
            <a:lvl8pPr marL="0" indent="228600">
              <a:buClr>
                <a:schemeClr val="lt1"/>
              </a:buClr>
              <a:buSzPct val="100000"/>
              <a:buNone/>
              <a:defRPr sz="3600">
                <a:solidFill>
                  <a:schemeClr val="lt1"/>
                </a:solidFill>
              </a:defRPr>
            </a:lvl8pPr>
            <a:lvl9pPr marL="0" indent="228600">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marL="342900" indent="-139700">
              <a:buClr>
                <a:schemeClr val="lt1"/>
              </a:buClr>
              <a:buSzPct val="100000"/>
              <a:defRPr sz="3200">
                <a:solidFill>
                  <a:schemeClr val="lt1"/>
                </a:solidFill>
              </a:defRPr>
            </a:lvl1pPr>
            <a:lvl2pPr marL="742950" indent="-107950">
              <a:spcBef>
                <a:spcPts val="560"/>
              </a:spcBef>
              <a:buClr>
                <a:schemeClr val="lt1"/>
              </a:buClr>
              <a:buSzPct val="100000"/>
              <a:defRPr sz="2800">
                <a:solidFill>
                  <a:schemeClr val="lt1"/>
                </a:solidFill>
              </a:defRPr>
            </a:lvl2pPr>
            <a:lvl3pPr marL="1143000" indent="-76200">
              <a:spcBef>
                <a:spcPts val="480"/>
              </a:spcBef>
              <a:buClr>
                <a:schemeClr val="lt1"/>
              </a:buClr>
              <a:buSzPct val="100000"/>
              <a:defRPr sz="2400">
                <a:solidFill>
                  <a:schemeClr val="lt1"/>
                </a:solidFill>
              </a:defRPr>
            </a:lvl3pPr>
            <a:lvl4pPr marL="1600200" indent="-101600">
              <a:spcBef>
                <a:spcPts val="400"/>
              </a:spcBef>
              <a:buClr>
                <a:schemeClr val="lt1"/>
              </a:buClr>
              <a:buSzPct val="100000"/>
              <a:defRPr sz="2000">
                <a:solidFill>
                  <a:schemeClr val="lt1"/>
                </a:solidFill>
              </a:defRPr>
            </a:lvl4pPr>
            <a:lvl5pPr marL="2057400" indent="-101600">
              <a:spcBef>
                <a:spcPts val="400"/>
              </a:spcBef>
              <a:buClr>
                <a:schemeClr val="lt1"/>
              </a:buClr>
              <a:buSzPct val="100000"/>
              <a:defRPr sz="2000">
                <a:solidFill>
                  <a:schemeClr val="lt1"/>
                </a:solidFill>
              </a:defRPr>
            </a:lvl5pPr>
            <a:lvl6pPr marL="2514600" indent="-101600">
              <a:spcBef>
                <a:spcPts val="400"/>
              </a:spcBef>
              <a:buClr>
                <a:schemeClr val="lt1"/>
              </a:buClr>
              <a:buSzPct val="100000"/>
              <a:defRPr sz="2000">
                <a:solidFill>
                  <a:schemeClr val="lt1"/>
                </a:solidFill>
              </a:defRPr>
            </a:lvl6pPr>
            <a:lvl7pPr marL="2971800" indent="-101600">
              <a:spcBef>
                <a:spcPts val="400"/>
              </a:spcBef>
              <a:buClr>
                <a:schemeClr val="lt1"/>
              </a:buClr>
              <a:buSzPct val="100000"/>
              <a:defRPr sz="2000">
                <a:solidFill>
                  <a:schemeClr val="lt1"/>
                </a:solidFill>
              </a:defRPr>
            </a:lvl7pPr>
            <a:lvl8pPr marL="3429000" indent="-101600">
              <a:spcBef>
                <a:spcPts val="400"/>
              </a:spcBef>
              <a:buClr>
                <a:schemeClr val="lt1"/>
              </a:buClr>
              <a:buSzPct val="100000"/>
              <a:defRPr sz="2000">
                <a:solidFill>
                  <a:schemeClr val="lt1"/>
                </a:solidFill>
              </a:defRPr>
            </a:lvl8pPr>
            <a:lvl9pPr marL="3886200" indent="-101600">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www.brainyquote.com/quotes/authors/e/ernest_dimne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870509" y="123478"/>
            <a:ext cx="6759000" cy="1552200"/>
          </a:xfrm>
          <a:prstGeom prst="rect">
            <a:avLst/>
          </a:prstGeom>
        </p:spPr>
        <p:txBody>
          <a:bodyPr lIns="91425" tIns="91425" rIns="91425" bIns="91425" anchor="b" anchorCtr="0">
            <a:noAutofit/>
          </a:bodyPr>
          <a:lstStyle/>
          <a:p>
            <a:pPr algn="ctr">
              <a:buNone/>
            </a:pPr>
            <a:r>
              <a:rPr lang="en" sz="3600" dirty="0"/>
              <a:t>A Summer's Reading </a:t>
            </a:r>
            <a:r>
              <a:rPr lang="en" sz="3600" dirty="0" smtClean="0"/>
              <a:t>– </a:t>
            </a:r>
            <a:br>
              <a:rPr lang="en" sz="3600" dirty="0" smtClean="0"/>
            </a:br>
            <a:r>
              <a:rPr lang="en" sz="3600" dirty="0" smtClean="0"/>
              <a:t>A </a:t>
            </a:r>
            <a:r>
              <a:rPr lang="en" sz="3600" dirty="0"/>
              <a:t>sample test - </a:t>
            </a:r>
          </a:p>
        </p:txBody>
      </p:sp>
      <p:sp>
        <p:nvSpPr>
          <p:cNvPr id="80" name="Shape 80"/>
          <p:cNvSpPr txBox="1">
            <a:spLocks noGrp="1"/>
          </p:cNvSpPr>
          <p:nvPr>
            <p:ph type="subTitle" idx="1"/>
          </p:nvPr>
        </p:nvSpPr>
        <p:spPr>
          <a:xfrm>
            <a:off x="1979712" y="1707654"/>
            <a:ext cx="6400799" cy="871800"/>
          </a:xfrm>
          <a:prstGeom prst="rect">
            <a:avLst/>
          </a:prstGeom>
        </p:spPr>
        <p:txBody>
          <a:bodyPr lIns="91425" tIns="91425" rIns="91425" bIns="91425" anchor="t" anchorCtr="0">
            <a:noAutofit/>
          </a:bodyPr>
          <a:lstStyle/>
          <a:p>
            <a:r>
              <a:rPr lang="en-US" dirty="0" smtClean="0"/>
              <a:t>A guided video lesson</a:t>
            </a:r>
            <a:endParaRPr dirty="0"/>
          </a:p>
        </p:txBody>
      </p:sp>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3014973"/>
            <a:ext cx="2466975" cy="1847850"/>
          </a:xfrm>
          <a:prstGeom prst="rect">
            <a:avLst/>
          </a:prstGeom>
        </p:spPr>
      </p:pic>
      <p:pic>
        <p:nvPicPr>
          <p:cNvPr id="3" name="תמונה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2240" y="2396186"/>
            <a:ext cx="1847850" cy="2466975"/>
          </a:xfrm>
          <a:prstGeom prst="rect">
            <a:avLst/>
          </a:prstGeom>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123478"/>
            <a:ext cx="6879600" cy="857400"/>
          </a:xfrm>
        </p:spPr>
        <p:txBody>
          <a:bodyPr/>
          <a:lstStyle/>
          <a:p>
            <a:r>
              <a:rPr lang="en-US" sz="2400" u="sng" dirty="0" smtClean="0"/>
              <a:t>Bridging text and context - answer</a:t>
            </a:r>
            <a:endParaRPr lang="he-IL" sz="2400" u="sng" dirty="0"/>
          </a:p>
        </p:txBody>
      </p:sp>
      <p:sp>
        <p:nvSpPr>
          <p:cNvPr id="3" name="מציין מיקום טקסט 2"/>
          <p:cNvSpPr>
            <a:spLocks noGrp="1"/>
          </p:cNvSpPr>
          <p:nvPr>
            <p:ph type="body" idx="1"/>
          </p:nvPr>
        </p:nvSpPr>
        <p:spPr/>
        <p:txBody>
          <a:bodyPr/>
          <a:lstStyle/>
          <a:p>
            <a:r>
              <a:rPr lang="en-US" sz="1200" dirty="0" smtClean="0"/>
              <a:t>      There </a:t>
            </a:r>
            <a:r>
              <a:rPr lang="en-US" sz="1200" dirty="0"/>
              <a:t>is no doubt that children need to be formally schooled in order to become </a:t>
            </a:r>
            <a:endParaRPr lang="en-US" sz="1200" dirty="0" smtClean="0"/>
          </a:p>
          <a:p>
            <a:r>
              <a:rPr lang="en-US" sz="1200" dirty="0"/>
              <a:t> </a:t>
            </a:r>
            <a:r>
              <a:rPr lang="en-US" sz="1200" dirty="0" smtClean="0"/>
              <a:t>   educated</a:t>
            </a:r>
            <a:r>
              <a:rPr lang="en-US" sz="1200" dirty="0"/>
              <a:t>, cultural </a:t>
            </a:r>
            <a:r>
              <a:rPr lang="en-US" sz="1200" dirty="0" smtClean="0"/>
              <a:t>and knowledgeable </a:t>
            </a:r>
            <a:r>
              <a:rPr lang="en-US" sz="1200" dirty="0"/>
              <a:t>members of society. But, is formal </a:t>
            </a:r>
            <a:endParaRPr lang="en-US" sz="1200" dirty="0" smtClean="0"/>
          </a:p>
          <a:p>
            <a:r>
              <a:rPr lang="en-US" sz="1200" dirty="0"/>
              <a:t> </a:t>
            </a:r>
            <a:r>
              <a:rPr lang="en-US" sz="1200" dirty="0" smtClean="0"/>
              <a:t>   schooling </a:t>
            </a:r>
            <a:r>
              <a:rPr lang="en-US" sz="1200" dirty="0"/>
              <a:t>the most important one? Is it the only </a:t>
            </a:r>
            <a:r>
              <a:rPr lang="en-US" sz="1200" dirty="0" smtClean="0"/>
              <a:t>one? These </a:t>
            </a:r>
            <a:r>
              <a:rPr lang="en-US" sz="1200" dirty="0"/>
              <a:t>questions are raised in </a:t>
            </a:r>
            <a:endParaRPr lang="en-US" sz="1200" dirty="0" smtClean="0"/>
          </a:p>
          <a:p>
            <a:r>
              <a:rPr lang="en-US" sz="1200" dirty="0"/>
              <a:t> </a:t>
            </a:r>
            <a:r>
              <a:rPr lang="en-US" sz="1200" dirty="0" smtClean="0"/>
              <a:t>   the </a:t>
            </a:r>
            <a:r>
              <a:rPr lang="en-US" sz="1200" dirty="0"/>
              <a:t>above quote. </a:t>
            </a:r>
            <a:endParaRPr lang="en-US" sz="1200" dirty="0" smtClean="0"/>
          </a:p>
          <a:p>
            <a:endParaRPr lang="en-US" sz="1200" dirty="0"/>
          </a:p>
          <a:p>
            <a:r>
              <a:rPr lang="en-US" sz="1200" dirty="0" smtClean="0"/>
              <a:t>     Indeed </a:t>
            </a:r>
            <a:r>
              <a:rPr lang="en-US" sz="1200" dirty="0"/>
              <a:t>the theme of reading, knowledge and education are thoroughly developed by Malamud in "A Summer's Reading".  George dropped out of school and had not completed his formal education. This embarrasses him when going to job interviews. He reads only simple picture magazines and sometimes simple popular newspapers for the masses. Mr. </a:t>
            </a:r>
            <a:r>
              <a:rPr lang="en-US" sz="1200" dirty="0" err="1"/>
              <a:t>Cattanzara</a:t>
            </a:r>
            <a:r>
              <a:rPr lang="en-US" sz="1200" dirty="0"/>
              <a:t> is also not formally educated but is self-taught. He is active and takes an interest in worldly occurrences. He reads the "New York Times" from front to back. George lies about reading the 100 books because he wants to gain the respect of Mr. </a:t>
            </a:r>
            <a:r>
              <a:rPr lang="en-US" sz="1200" dirty="0" err="1"/>
              <a:t>Cattanzara</a:t>
            </a:r>
            <a:r>
              <a:rPr lang="en-US" sz="1200" dirty="0"/>
              <a:t>, the neighborhood and his family. It is only upon learning and realizing that the only respect that matters is self-respect that he goes to the library to read. </a:t>
            </a:r>
          </a:p>
          <a:p>
            <a:endParaRPr lang="en-US" sz="1200" dirty="0"/>
          </a:p>
          <a:p>
            <a:r>
              <a:rPr lang="en-US" sz="1200" dirty="0" smtClean="0"/>
              <a:t>     Indeed </a:t>
            </a:r>
            <a:r>
              <a:rPr lang="en-US" sz="1200" dirty="0"/>
              <a:t>George was left to educate himself. Mr. </a:t>
            </a:r>
            <a:r>
              <a:rPr lang="en-US" sz="1200" dirty="0" err="1"/>
              <a:t>Cattanzara</a:t>
            </a:r>
            <a:r>
              <a:rPr lang="en-US" sz="1200" dirty="0"/>
              <a:t> only put a mirror to his face and made him feel so uncomfortable that he secluded himself, thought hard about what he did and came to his realization of the proper thing to be done. </a:t>
            </a:r>
          </a:p>
          <a:p>
            <a:endParaRPr lang="he-IL" sz="1200"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1377" y="-15921"/>
            <a:ext cx="2619375" cy="1743075"/>
          </a:xfrm>
          <a:prstGeom prst="rect">
            <a:avLst/>
          </a:prstGeom>
        </p:spPr>
      </p:pic>
    </p:spTree>
    <p:extLst>
      <p:ext uri="{BB962C8B-B14F-4D97-AF65-F5344CB8AC3E}">
        <p14:creationId xmlns:p14="http://schemas.microsoft.com/office/powerpoint/2010/main" val="1207695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u="sng" dirty="0"/>
              <a:t>LOTS </a:t>
            </a:r>
          </a:p>
        </p:txBody>
      </p:sp>
      <p:sp>
        <p:nvSpPr>
          <p:cNvPr id="86" name="Shape 86"/>
          <p:cNvSpPr txBox="1">
            <a:spLocks noGrp="1"/>
          </p:cNvSpPr>
          <p:nvPr>
            <p:ph type="body" idx="1"/>
          </p:nvPr>
        </p:nvSpPr>
        <p:spPr>
          <a:xfrm>
            <a:off x="1523234" y="1188648"/>
            <a:ext cx="8229600" cy="3630300"/>
          </a:xfrm>
          <a:prstGeom prst="rect">
            <a:avLst/>
          </a:prstGeom>
        </p:spPr>
        <p:txBody>
          <a:bodyPr lIns="91425" tIns="91425" rIns="91425" bIns="91425" anchor="t" anchorCtr="0">
            <a:noAutofit/>
          </a:bodyPr>
          <a:lstStyle/>
          <a:p>
            <a:pPr lvl="0" rtl="0">
              <a:buNone/>
            </a:pPr>
            <a:r>
              <a:rPr lang="en" dirty="0"/>
              <a:t>Name ONE way Mr. Cattanzara was different from the other people in the neighborhood. </a:t>
            </a:r>
          </a:p>
          <a:p>
            <a:endParaRPr lang="en" dirty="0"/>
          </a:p>
          <a:p>
            <a:pPr lvl="0" rtl="0">
              <a:buNone/>
            </a:pPr>
            <a:r>
              <a:rPr lang="en" sz="1800" dirty="0"/>
              <a:t>- He took a real interest , asking questions</a:t>
            </a:r>
          </a:p>
          <a:p>
            <a:pPr lvl="0" rtl="0">
              <a:buNone/>
            </a:pPr>
            <a:r>
              <a:rPr lang="en" sz="1800" dirty="0"/>
              <a:t>- he was intelligent - read the NY Times </a:t>
            </a:r>
          </a:p>
          <a:p>
            <a:pPr>
              <a:buNone/>
            </a:pPr>
            <a:r>
              <a:rPr lang="en" sz="1800" dirty="0"/>
              <a:t>- he gave kids a nickel to buy lemon ice</a:t>
            </a:r>
          </a:p>
        </p:txBody>
      </p:sp>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176" y="2931790"/>
            <a:ext cx="2705100" cy="1685925"/>
          </a:xfrm>
          <a:prstGeom prst="rect">
            <a:avLst/>
          </a:prstGeom>
        </p:spPr>
      </p:pic>
      <p:pic>
        <p:nvPicPr>
          <p:cNvPr id="3" name="תמונה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3003798"/>
            <a:ext cx="1343722" cy="1325885"/>
          </a:xfrm>
          <a:prstGeom prst="rect">
            <a:avLst/>
          </a:prstGeom>
        </p:spPr>
      </p:pic>
      <p:pic>
        <p:nvPicPr>
          <p:cNvPr id="4" name="תמונה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1173975"/>
            <a:ext cx="1137933" cy="1277491"/>
          </a:xfrm>
          <a:prstGeom prst="rect">
            <a:avLst/>
          </a:prstGeom>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u="sng" dirty="0"/>
              <a:t>Analysis </a:t>
            </a:r>
          </a:p>
        </p:txBody>
      </p:sp>
      <p:sp>
        <p:nvSpPr>
          <p:cNvPr id="92" name="Shape 92"/>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buNone/>
            </a:pPr>
            <a:r>
              <a:rPr lang="en" sz="2000" dirty="0" smtClean="0"/>
              <a:t>*Remember </a:t>
            </a:r>
            <a:r>
              <a:rPr lang="en" sz="2000" dirty="0"/>
              <a:t>you need to make a statement and then justify it with a couple of examples </a:t>
            </a:r>
          </a:p>
          <a:p>
            <a:endParaRPr lang="en" dirty="0"/>
          </a:p>
          <a:p>
            <a:pPr>
              <a:buNone/>
            </a:pPr>
            <a:r>
              <a:rPr lang="en" sz="2800" dirty="0"/>
              <a:t>Mr. Cattanzara has an unusual way of educating George. Why do you think he chose to reinforce the lie that George told?</a:t>
            </a:r>
          </a:p>
        </p:txBody>
      </p:sp>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3435846"/>
            <a:ext cx="1497986" cy="1504673"/>
          </a:xfrm>
          <a:prstGeom prst="rect">
            <a:avLst/>
          </a:prstGeom>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r>
              <a:rPr lang="en-US" u="sng" dirty="0" smtClean="0"/>
              <a:t>Analysis- answer:</a:t>
            </a:r>
            <a:endParaRPr u="sng" dirty="0"/>
          </a:p>
        </p:txBody>
      </p:sp>
      <p:sp>
        <p:nvSpPr>
          <p:cNvPr id="98" name="Shape 9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buNone/>
            </a:pPr>
            <a:r>
              <a:rPr lang="en" sz="1800" dirty="0"/>
              <a:t>Mr. Cattanzara indeed has an unconventional way of educating George throughout the story. Probably sensing that George’s saying that he is reading 100 books is an exaggeration, he spreads the rumor around the neighborhood, and later on even that he has finished reading them. He probably wished to make George feel so uncomfortable thus making him get out and do something active, so that he’ll feel the praise and pride he’s receiving is well- deserved and earned. This method indeed proved effective as George ultimately realizes that the most important kind of respect is </a:t>
            </a:r>
            <a:r>
              <a:rPr lang="en" sz="1800" u="sng" dirty="0"/>
              <a:t>self- respect</a:t>
            </a:r>
            <a:r>
              <a:rPr lang="en" sz="1800" dirty="0"/>
              <a:t>.</a:t>
            </a:r>
          </a:p>
        </p:txBody>
      </p:sp>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3579862"/>
            <a:ext cx="2169972" cy="1444018"/>
          </a:xfrm>
          <a:prstGeom prst="rect">
            <a:avLst/>
          </a:prstGeom>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u="sng" dirty="0"/>
              <a:t>HOTS - Compare and Contrast</a:t>
            </a:r>
          </a:p>
        </p:txBody>
      </p:sp>
      <p:sp>
        <p:nvSpPr>
          <p:cNvPr id="104" name="Shape 104"/>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buNone/>
            </a:pPr>
            <a:r>
              <a:rPr lang="en" dirty="0"/>
              <a:t>Describe the development of George’s psychological inner change. </a:t>
            </a:r>
          </a:p>
        </p:txBody>
      </p:sp>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2597367"/>
            <a:ext cx="3314700" cy="1381125"/>
          </a:xfrm>
          <a:prstGeom prst="rect">
            <a:avLst/>
          </a:prstGeom>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u="sng" dirty="0" smtClean="0"/>
              <a:t>HOTS- answer</a:t>
            </a:r>
            <a:endParaRPr lang="he-IL" u="sng" dirty="0"/>
          </a:p>
        </p:txBody>
      </p:sp>
      <p:sp>
        <p:nvSpPr>
          <p:cNvPr id="3" name="מציין מיקום טקסט 2"/>
          <p:cNvSpPr>
            <a:spLocks noGrp="1"/>
          </p:cNvSpPr>
          <p:nvPr>
            <p:ph type="body" idx="1"/>
          </p:nvPr>
        </p:nvSpPr>
        <p:spPr>
          <a:xfrm>
            <a:off x="395536" y="1935658"/>
            <a:ext cx="8229600" cy="3630300"/>
          </a:xfrm>
        </p:spPr>
        <p:txBody>
          <a:bodyPr/>
          <a:lstStyle/>
          <a:p>
            <a:r>
              <a:rPr lang="en" sz="1400" dirty="0" smtClean="0"/>
              <a:t>   In </a:t>
            </a:r>
            <a:r>
              <a:rPr lang="en" sz="1400" dirty="0"/>
              <a:t>the beginning George is immature and child- like. He never assumes responsibity for his past failures to hold a steady job for instance (he simply tired of them, nor to graduate (he felt the teachers didn’t respect him). He has an excuse for everything and even gets an allowance from his sister, much like a child. </a:t>
            </a:r>
            <a:r>
              <a:rPr lang="en-US" sz="1400" dirty="0"/>
              <a:t>G</a:t>
            </a:r>
            <a:r>
              <a:rPr lang="en" sz="1400" dirty="0"/>
              <a:t>eorge finally is confronted by his own lies upon coming across Mr. Cattanzara face to face, and ultimately upon hearing that everyone thinks he actually finished reading the books. He goes into seclusion and contemplates his choices and stays locked up in his room for almost a week. Finally, he bursts into the library one day in the fall and sits down to read, realizing the future has to be realized now by actions and not by daydreaming like before. George’s psychological development can be likened to the development of a butterfly. Initaially he’s like a caterppilar young and immature, then he goes into seclusion to grow up and mature within his coccoon, and finally he spreads his wings as a butterfly, a grown young man ready to face the world. </a:t>
            </a:r>
          </a:p>
          <a:p>
            <a:endParaRPr lang="he-IL" sz="1600"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8342" y="0"/>
            <a:ext cx="1935658" cy="1935658"/>
          </a:xfrm>
          <a:prstGeom prst="rect">
            <a:avLst/>
          </a:prstGeom>
        </p:spPr>
      </p:pic>
    </p:spTree>
    <p:extLst>
      <p:ext uri="{BB962C8B-B14F-4D97-AF65-F5344CB8AC3E}">
        <p14:creationId xmlns:p14="http://schemas.microsoft.com/office/powerpoint/2010/main" val="665548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טקסט 2"/>
          <p:cNvSpPr>
            <a:spLocks noGrp="1"/>
          </p:cNvSpPr>
          <p:nvPr>
            <p:ph type="body" idx="1"/>
          </p:nvPr>
        </p:nvSpPr>
        <p:spPr/>
        <p:txBody>
          <a:bodyPr/>
          <a:lstStyle/>
          <a:p>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656460"/>
            <a:ext cx="2466975" cy="1847850"/>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848" y="1662372"/>
            <a:ext cx="2466975" cy="1847850"/>
          </a:xfrm>
          <a:prstGeom prst="rect">
            <a:avLst/>
          </a:prstGeom>
        </p:spPr>
      </p:pic>
      <p:pic>
        <p:nvPicPr>
          <p:cNvPr id="6" name="תמונה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4625" y="1767147"/>
            <a:ext cx="2619375" cy="1743075"/>
          </a:xfrm>
          <a:prstGeom prst="rect">
            <a:avLst/>
          </a:prstGeom>
        </p:spPr>
      </p:pic>
      <p:sp>
        <p:nvSpPr>
          <p:cNvPr id="7" name="חץ ימינה 6"/>
          <p:cNvSpPr/>
          <p:nvPr/>
        </p:nvSpPr>
        <p:spPr>
          <a:xfrm>
            <a:off x="2627784" y="2571750"/>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חץ ימינה 7"/>
          <p:cNvSpPr/>
          <p:nvPr/>
        </p:nvSpPr>
        <p:spPr>
          <a:xfrm>
            <a:off x="5796136" y="2624137"/>
            <a:ext cx="648072" cy="235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48999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u="sng" dirty="0" smtClean="0"/>
              <a:t>HOTS – Cause and effect</a:t>
            </a:r>
            <a:endParaRPr lang="he-IL" u="sng" dirty="0"/>
          </a:p>
        </p:txBody>
      </p:sp>
      <p:sp>
        <p:nvSpPr>
          <p:cNvPr id="3" name="מציין מיקום טקסט 2"/>
          <p:cNvSpPr>
            <a:spLocks noGrp="1"/>
          </p:cNvSpPr>
          <p:nvPr>
            <p:ph type="body" idx="1"/>
          </p:nvPr>
        </p:nvSpPr>
        <p:spPr/>
        <p:txBody>
          <a:bodyPr/>
          <a:lstStyle/>
          <a:p>
            <a:r>
              <a:rPr lang="en-US" dirty="0" smtClean="0"/>
              <a:t>What is the meaning of Mr. </a:t>
            </a:r>
            <a:r>
              <a:rPr lang="en-US" dirty="0" err="1" smtClean="0"/>
              <a:t>Cattanzara’s</a:t>
            </a:r>
            <a:r>
              <a:rPr lang="en-US" dirty="0" smtClean="0"/>
              <a:t> words: “George, don’t do what I did”?</a:t>
            </a:r>
          </a:p>
          <a:p>
            <a:r>
              <a:rPr lang="en-US" dirty="0" smtClean="0"/>
              <a:t>In your answer use the thinking skill of cause and effect. </a:t>
            </a:r>
          </a:p>
          <a:p>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2931790"/>
            <a:ext cx="2466975" cy="1847850"/>
          </a:xfrm>
          <a:prstGeom prst="rect">
            <a:avLst/>
          </a:prstGeom>
        </p:spPr>
      </p:pic>
    </p:spTree>
    <p:extLst>
      <p:ext uri="{BB962C8B-B14F-4D97-AF65-F5344CB8AC3E}">
        <p14:creationId xmlns:p14="http://schemas.microsoft.com/office/powerpoint/2010/main" val="224893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u="sng" dirty="0" smtClean="0"/>
              <a:t>Bridging text and context:</a:t>
            </a:r>
            <a:endParaRPr lang="he-IL" u="sng" dirty="0"/>
          </a:p>
        </p:txBody>
      </p:sp>
      <p:sp>
        <p:nvSpPr>
          <p:cNvPr id="3" name="מציין מיקום טקסט 2"/>
          <p:cNvSpPr>
            <a:spLocks noGrp="1"/>
          </p:cNvSpPr>
          <p:nvPr>
            <p:ph type="body" idx="1"/>
          </p:nvPr>
        </p:nvSpPr>
        <p:spPr>
          <a:xfrm>
            <a:off x="755576" y="2355726"/>
            <a:ext cx="8229600" cy="3630300"/>
          </a:xfrm>
        </p:spPr>
        <p:txBody>
          <a:bodyPr/>
          <a:lstStyle/>
          <a:p>
            <a:r>
              <a:rPr lang="en-US" sz="2000" dirty="0" smtClean="0"/>
              <a:t>How does this quote connect with “A Summer’s Reading” and Malamud’s development of the theme of education in it?</a:t>
            </a:r>
          </a:p>
          <a:p>
            <a:endParaRPr lang="en-US" sz="2000" dirty="0"/>
          </a:p>
          <a:p>
            <a:r>
              <a:rPr lang="en-US" dirty="0"/>
              <a:t/>
            </a:r>
            <a:br>
              <a:rPr lang="en-US" dirty="0"/>
            </a:br>
            <a:endParaRPr lang="he-IL" dirty="0"/>
          </a:p>
        </p:txBody>
      </p:sp>
      <p:sp>
        <p:nvSpPr>
          <p:cNvPr id="4" name="מלבן 3"/>
          <p:cNvSpPr/>
          <p:nvPr/>
        </p:nvSpPr>
        <p:spPr>
          <a:xfrm>
            <a:off x="467544" y="1131590"/>
            <a:ext cx="72008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TextBox 4"/>
          <p:cNvSpPr txBox="1"/>
          <p:nvPr/>
        </p:nvSpPr>
        <p:spPr>
          <a:xfrm>
            <a:off x="611560" y="1275606"/>
            <a:ext cx="7488832" cy="923330"/>
          </a:xfrm>
          <a:prstGeom prst="rect">
            <a:avLst/>
          </a:prstGeom>
          <a:noFill/>
        </p:spPr>
        <p:txBody>
          <a:bodyPr wrap="square" rtlCol="1">
            <a:spAutoFit/>
          </a:bodyPr>
          <a:lstStyle/>
          <a:p>
            <a:r>
              <a:rPr lang="en-US" sz="2000" dirty="0"/>
              <a:t>“Children have to be educated, but they have also to be left to educate themselves.”/</a:t>
            </a:r>
            <a:r>
              <a:rPr lang="en-US" sz="2000" dirty="0">
                <a:hlinkClick r:id="rId2"/>
              </a:rPr>
              <a:t>Ernest </a:t>
            </a:r>
            <a:r>
              <a:rPr lang="en-US" sz="2000" dirty="0" err="1">
                <a:hlinkClick r:id="rId2"/>
              </a:rPr>
              <a:t>Dimnet</a:t>
            </a:r>
            <a:endParaRPr lang="en-US" sz="2000" dirty="0"/>
          </a:p>
          <a:p>
            <a:endParaRPr lang="he-IL" dirty="0"/>
          </a:p>
        </p:txBody>
      </p:sp>
      <p:pic>
        <p:nvPicPr>
          <p:cNvPr id="6" name="תמונה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3147814"/>
            <a:ext cx="2476500" cy="1847850"/>
          </a:xfrm>
          <a:prstGeom prst="rect">
            <a:avLst/>
          </a:prstGeom>
        </p:spPr>
      </p:pic>
    </p:spTree>
    <p:extLst>
      <p:ext uri="{BB962C8B-B14F-4D97-AF65-F5344CB8AC3E}">
        <p14:creationId xmlns:p14="http://schemas.microsoft.com/office/powerpoint/2010/main" val="2552223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9947</TotalTime>
  <Words>762</Words>
  <Application>Microsoft Office PowerPoint</Application>
  <PresentationFormat>‫הצגה על המסך (16:9)</PresentationFormat>
  <Paragraphs>35</Paragraphs>
  <Slides>10</Slides>
  <Notes>5</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steps</vt:lpstr>
      <vt:lpstr>A Summer's Reading –  A sample test - </vt:lpstr>
      <vt:lpstr>LOTS </vt:lpstr>
      <vt:lpstr>Analysis </vt:lpstr>
      <vt:lpstr>Analysis- answer:</vt:lpstr>
      <vt:lpstr>HOTS - Compare and Contrast</vt:lpstr>
      <vt:lpstr>HOTS- answer</vt:lpstr>
      <vt:lpstr>מצגת של PowerPoint</vt:lpstr>
      <vt:lpstr>HOTS – Cause and effect</vt:lpstr>
      <vt:lpstr>Bridging text and context:</vt:lpstr>
      <vt:lpstr>Bridging text and context -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Summer's Reading - A sample test -</dc:title>
  <dc:creator>morim</dc:creator>
  <cp:lastModifiedBy>morim</cp:lastModifiedBy>
  <cp:revision>13</cp:revision>
  <dcterms:modified xsi:type="dcterms:W3CDTF">2014-05-15T08:16:29Z</dcterms:modified>
</cp:coreProperties>
</file>