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57"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632"/>
  </p:normalViewPr>
  <p:slideViewPr>
    <p:cSldViewPr snapToGrid="0" snapToObjects="1">
      <p:cViewPr varScale="1">
        <p:scale>
          <a:sx n="118" d="100"/>
          <a:sy n="118" d="100"/>
        </p:scale>
        <p:origin x="76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1/12/18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1/12/18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1/12/18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1/12/18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1/12/18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33326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HOTS Answer</a:t>
            </a:r>
            <a:endParaRPr lang="en-US" dirty="0"/>
          </a:p>
        </p:txBody>
      </p:sp>
      <p:sp>
        <p:nvSpPr>
          <p:cNvPr id="3" name="Content Placeholder 2"/>
          <p:cNvSpPr>
            <a:spLocks noGrp="1"/>
          </p:cNvSpPr>
          <p:nvPr>
            <p:ph idx="1"/>
          </p:nvPr>
        </p:nvSpPr>
        <p:spPr>
          <a:xfrm>
            <a:off x="1251678" y="2000923"/>
            <a:ext cx="10178322" cy="3878670"/>
          </a:xfrm>
        </p:spPr>
        <p:txBody>
          <a:bodyPr/>
          <a:lstStyle/>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smtClean="0"/>
              <a:t>Read the question &amp; make sure you understand what you are being asked to answer</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dirty="0" smtClean="0"/>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smtClean="0"/>
              <a:t>Determine which HOTS is most suitable </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dirty="0" smtClean="0"/>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smtClean="0"/>
              <a:t>Choose the vocabulary &amp; examples you would like to include </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dirty="0" smtClean="0"/>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smtClean="0"/>
              <a:t>Write your answer according to the HOTS you chose </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dirty="0" smtClean="0"/>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dirty="0" smtClean="0"/>
              <a:t>Re-read your answer and make sure you have included the correct vocabulary (and that you don’t have any spelling or grammar errors)</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dirty="0"/>
          </a:p>
        </p:txBody>
      </p:sp>
    </p:spTree>
    <p:extLst>
      <p:ext uri="{BB962C8B-B14F-4D97-AF65-F5344CB8AC3E}">
        <p14:creationId xmlns:p14="http://schemas.microsoft.com/office/powerpoint/2010/main" val="5901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question asking?</a:t>
            </a:r>
            <a:endParaRPr lang="en-US" dirty="0"/>
          </a:p>
        </p:txBody>
      </p:sp>
      <p:sp>
        <p:nvSpPr>
          <p:cNvPr id="3" name="Content Placeholder 2"/>
          <p:cNvSpPr>
            <a:spLocks noGrp="1"/>
          </p:cNvSpPr>
          <p:nvPr>
            <p:ph idx="1"/>
          </p:nvPr>
        </p:nvSpPr>
        <p:spPr>
          <a:xfrm>
            <a:off x="1251678" y="1635162"/>
            <a:ext cx="10178322" cy="4722607"/>
          </a:xfrm>
        </p:spPr>
        <p:txBody>
          <a:bodyPr>
            <a:normAutofit/>
          </a:bodyPr>
          <a:lstStyle/>
          <a:p>
            <a:r>
              <a:rPr lang="en-US" dirty="0" smtClean="0">
                <a:solidFill>
                  <a:srgbClr val="FF0000"/>
                </a:solidFill>
              </a:rPr>
              <a:t>Question </a:t>
            </a:r>
            <a:r>
              <a:rPr lang="en-US" dirty="0" smtClean="0">
                <a:solidFill>
                  <a:srgbClr val="FF0000"/>
                </a:solidFill>
                <a:sym typeface="Wingdings"/>
              </a:rPr>
              <a:t> Why is it predictable that Mr. Ross would continue the experiment after the first day?</a:t>
            </a:r>
          </a:p>
          <a:p>
            <a:pPr lvl="1"/>
            <a:r>
              <a:rPr lang="en-US" i="1" dirty="0" smtClean="0">
                <a:sym typeface="Wingdings"/>
              </a:rPr>
              <a:t>The question is </a:t>
            </a:r>
            <a:r>
              <a:rPr lang="en-US" b="1" i="1" u="sng" dirty="0" smtClean="0">
                <a:sym typeface="Wingdings"/>
              </a:rPr>
              <a:t>not</a:t>
            </a:r>
            <a:r>
              <a:rPr lang="en-US" i="1" dirty="0" smtClean="0">
                <a:sym typeface="Wingdings"/>
              </a:rPr>
              <a:t> asking WHY Mr. Ross continued the experiment!!! </a:t>
            </a:r>
          </a:p>
          <a:p>
            <a:r>
              <a:rPr lang="en-US" dirty="0" smtClean="0">
                <a:solidFill>
                  <a:srgbClr val="FF0000"/>
                </a:solidFill>
                <a:sym typeface="Wingdings"/>
              </a:rPr>
              <a:t>Most Useful HOTS </a:t>
            </a:r>
          </a:p>
          <a:p>
            <a:pPr lvl="1"/>
            <a:r>
              <a:rPr lang="en-US" i="1" dirty="0" smtClean="0">
                <a:sym typeface="Wingdings"/>
              </a:rPr>
              <a:t>Explaining Patterns of Behavior OR Cause &amp; Effect </a:t>
            </a:r>
          </a:p>
          <a:p>
            <a:r>
              <a:rPr lang="en-US" dirty="0" smtClean="0">
                <a:solidFill>
                  <a:srgbClr val="FF0000"/>
                </a:solidFill>
                <a:sym typeface="Wingdings"/>
              </a:rPr>
              <a:t>What are some useful vocabulary words?</a:t>
            </a:r>
          </a:p>
          <a:p>
            <a:pPr lvl="1"/>
            <a:r>
              <a:rPr lang="en-US" i="1" dirty="0" smtClean="0">
                <a:sym typeface="Wingdings"/>
              </a:rPr>
              <a:t>Explaining Patterns of Behavior  </a:t>
            </a:r>
            <a:r>
              <a:rPr lang="en-US" i="1" dirty="0">
                <a:sym typeface="Wingdings"/>
              </a:rPr>
              <a:t>has a patter of, has a tendency to, repeatedly, over and over </a:t>
            </a:r>
            <a:endParaRPr lang="en-US" i="1" dirty="0" smtClean="0">
              <a:sym typeface="Wingdings"/>
            </a:endParaRPr>
          </a:p>
          <a:p>
            <a:pPr lvl="1"/>
            <a:r>
              <a:rPr lang="en-US" i="1" dirty="0" smtClean="0">
                <a:sym typeface="Wingdings"/>
              </a:rPr>
              <a:t>Cause &amp; Effect  </a:t>
            </a:r>
            <a:r>
              <a:rPr lang="en-US" i="1" dirty="0">
                <a:sym typeface="Wingdings"/>
              </a:rPr>
              <a:t>causes, leads to, due to the fact that, as a result </a:t>
            </a:r>
            <a:r>
              <a:rPr lang="en-US" i="1" dirty="0" smtClean="0">
                <a:sym typeface="Wingdings"/>
              </a:rPr>
              <a:t>of</a:t>
            </a:r>
            <a:endParaRPr lang="en-US" i="1" dirty="0">
              <a:sym typeface="Wingdings"/>
            </a:endParaRPr>
          </a:p>
          <a:p>
            <a:r>
              <a:rPr lang="en-US" dirty="0" smtClean="0">
                <a:solidFill>
                  <a:srgbClr val="FF0000"/>
                </a:solidFill>
                <a:sym typeface="Wingdings"/>
              </a:rPr>
              <a:t>What types of Examples do we need? </a:t>
            </a:r>
          </a:p>
          <a:p>
            <a:pPr lvl="1"/>
            <a:r>
              <a:rPr lang="en-US" dirty="0" smtClean="0">
                <a:sym typeface="Wingdings"/>
              </a:rPr>
              <a:t> </a:t>
            </a:r>
            <a:r>
              <a:rPr lang="en-US" i="1" dirty="0" smtClean="0">
                <a:sym typeface="Wingdings"/>
              </a:rPr>
              <a:t>Explaining Pattern of Behavior  2 examples of the pattern </a:t>
            </a:r>
          </a:p>
          <a:p>
            <a:pPr lvl="1"/>
            <a:r>
              <a:rPr lang="en-US" i="1" dirty="0" smtClean="0">
                <a:sym typeface="Wingdings"/>
              </a:rPr>
              <a:t>Cause &amp; Effect  Examples for whatever is NOT included in the question (cause and/or effect) </a:t>
            </a:r>
            <a:endParaRPr lang="en-US" i="1" dirty="0"/>
          </a:p>
        </p:txBody>
      </p:sp>
    </p:spTree>
    <p:extLst>
      <p:ext uri="{BB962C8B-B14F-4D97-AF65-F5344CB8AC3E}">
        <p14:creationId xmlns:p14="http://schemas.microsoft.com/office/powerpoint/2010/main" val="194299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Answer </a:t>
            </a:r>
            <a:r>
              <a:rPr lang="en-US" dirty="0" smtClean="0"/>
              <a:t>with Quotes </a:t>
            </a:r>
            <a:endParaRPr lang="en-US" dirty="0"/>
          </a:p>
        </p:txBody>
      </p:sp>
      <p:sp>
        <p:nvSpPr>
          <p:cNvPr id="3" name="Content Placeholder 2"/>
          <p:cNvSpPr>
            <a:spLocks noGrp="1"/>
          </p:cNvSpPr>
          <p:nvPr>
            <p:ph idx="1"/>
          </p:nvPr>
        </p:nvSpPr>
        <p:spPr/>
        <p:txBody>
          <a:bodyPr/>
          <a:lstStyle/>
          <a:p>
            <a:r>
              <a:rPr lang="en-US" dirty="0" smtClean="0"/>
              <a:t>Mr. Ross has a pattern of getting very involved in things and becoming utterly absorbed in them until he gets the results he wants. This is evident by his months long fascination with Indians. (“for months he was so wrapped up in Indians that he forgot about the rest of his life”); or his obsession with Bridge (“he only calmed down after he won a local Bridge Tournament and ran out of worthy competitors”). Mr. Ross did not yet get all of the answers he wanted regarding his experiment (“The quest for perfect discipline had been infectious and in a way mesmerizing”). Hence, due to his rigid pattern of behavior, a pattern in which he doesn’t give up until he is able to feed his obsessive, intrigued self, would have been expected until the end. </a:t>
            </a:r>
            <a:endParaRPr lang="en-US" dirty="0"/>
          </a:p>
        </p:txBody>
      </p:sp>
    </p:spTree>
    <p:extLst>
      <p:ext uri="{BB962C8B-B14F-4D97-AF65-F5344CB8AC3E}">
        <p14:creationId xmlns:p14="http://schemas.microsoft.com/office/powerpoint/2010/main" val="628395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Student Answer </a:t>
            </a:r>
            <a:r>
              <a:rPr lang="en-US" dirty="0" smtClean="0"/>
              <a:t>with examples</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Ben is the type of person who tends to get very obsessed in everything he does.  When he was in graduate school he became interested in American Indians. He would visit reservations and spend hours looking for books. In addition, he started wearing their clothing and inviting them for dinner.  Another examples of his obsessive behavior is while he was learning bridge, Ben learned the entire rule book and was constantly playing. He only stopped when he won a local bridge competition and ran out of worthy opponents. This pattern of behavior helps us predict the fact that he wouldn't be able to stop the experiment even if he wanted to. </a:t>
            </a:r>
            <a:endParaRPr lang="en-US" dirty="0"/>
          </a:p>
        </p:txBody>
      </p:sp>
    </p:spTree>
    <p:extLst>
      <p:ext uri="{BB962C8B-B14F-4D97-AF65-F5344CB8AC3E}">
        <p14:creationId xmlns:p14="http://schemas.microsoft.com/office/powerpoint/2010/main" val="1439949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57</TotalTime>
  <Words>479</Words>
  <Application>Microsoft Macintosh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Gill Sans MT</vt:lpstr>
      <vt:lpstr>Impact</vt:lpstr>
      <vt:lpstr>Wingdings</vt:lpstr>
      <vt:lpstr>Badge</vt:lpstr>
      <vt:lpstr>HOTS</vt:lpstr>
      <vt:lpstr>Writing a HOTS Answer</vt:lpstr>
      <vt:lpstr>What is the question asking?</vt:lpstr>
      <vt:lpstr>Student Answer with Quotes </vt:lpstr>
      <vt:lpstr>Student Answer with examples</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HOTS</dc:title>
  <dc:creator>dana ladani</dc:creator>
  <cp:lastModifiedBy>dana ladani</cp:lastModifiedBy>
  <cp:revision>10</cp:revision>
  <dcterms:created xsi:type="dcterms:W3CDTF">2017-12-09T17:52:59Z</dcterms:created>
  <dcterms:modified xsi:type="dcterms:W3CDTF">2018-01-12T19:29:14Z</dcterms:modified>
</cp:coreProperties>
</file>